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25"/>
  </p:handoutMasterIdLst>
  <p:sldIdLst>
    <p:sldId id="256" r:id="rId2"/>
    <p:sldId id="280" r:id="rId3"/>
    <p:sldId id="265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57" r:id="rId13"/>
    <p:sldId id="284" r:id="rId14"/>
    <p:sldId id="258" r:id="rId15"/>
    <p:sldId id="259" r:id="rId16"/>
    <p:sldId id="285" r:id="rId17"/>
    <p:sldId id="260" r:id="rId18"/>
    <p:sldId id="262" r:id="rId19"/>
    <p:sldId id="267" r:id="rId20"/>
    <p:sldId id="264" r:id="rId21"/>
    <p:sldId id="283" r:id="rId22"/>
    <p:sldId id="276" r:id="rId23"/>
    <p:sldId id="282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7EA08F-0084-47A5-84DA-49EA89DC785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E8AE69-8FC1-4DE4-949D-717FFD40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8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45EB451-694F-4817-AAD0-754564FF703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693-5071-4A89-85C5-FAB20E3F612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6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B451-694F-4817-AAD0-754564FF703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693-5071-4A89-85C5-FAB20E3F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4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B451-694F-4817-AAD0-754564FF703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693-5071-4A89-85C5-FAB20E3F612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09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B451-694F-4817-AAD0-754564FF703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693-5071-4A89-85C5-FAB20E3F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8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B451-694F-4817-AAD0-754564FF703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693-5071-4A89-85C5-FAB20E3F612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28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B451-694F-4817-AAD0-754564FF703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693-5071-4A89-85C5-FAB20E3F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7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B451-694F-4817-AAD0-754564FF703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693-5071-4A89-85C5-FAB20E3F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B451-694F-4817-AAD0-754564FF703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693-5071-4A89-85C5-FAB20E3F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5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B451-694F-4817-AAD0-754564FF703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693-5071-4A89-85C5-FAB20E3F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5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B451-694F-4817-AAD0-754564FF703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693-5071-4A89-85C5-FAB20E3F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1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B451-694F-4817-AAD0-754564FF703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C693-5071-4A89-85C5-FAB20E3F612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05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45EB451-694F-4817-AAD0-754564FF703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A0C693-5071-4A89-85C5-FAB20E3F612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02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ren.mills@wk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ku.edu/advising/documents/advising_syllabu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ct.org/pdf/proceedings13/2013/13_16.pdf" TargetMode="External"/><Relationship Id="rId2" Type="http://schemas.openxmlformats.org/officeDocument/2006/relationships/hyperlink" Target="http://sloanconsortium.org/publications/jaln_ma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olt.merlot.org/vol6no4/sheridan_1210.htm" TargetMode="External"/><Relationship Id="rId5" Type="http://schemas.openxmlformats.org/officeDocument/2006/relationships/hyperlink" Target="http://jolt.merlot.org/vol5no2/sadera_0609.pdf" TargetMode="External"/><Relationship Id="rId4" Type="http://schemas.openxmlformats.org/officeDocument/2006/relationships/hyperlink" Target="http://www.westga.edu/~distance/ojdla/spring171/mooney_southerland_burton171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Engaging Online Students </a:t>
            </a:r>
            <a:br>
              <a:rPr lang="en-US" dirty="0" smtClean="0"/>
            </a:br>
            <a:r>
              <a:rPr lang="en-US" dirty="0" smtClean="0"/>
              <a:t>to Increase Retention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Wren Mills, Ph.D.</a:t>
            </a:r>
          </a:p>
          <a:p>
            <a:r>
              <a:rPr lang="en-US" dirty="0" smtClean="0"/>
              <a:t>Distance Learning, WKU</a:t>
            </a:r>
          </a:p>
          <a:p>
            <a:r>
              <a:rPr lang="en-US" dirty="0" smtClean="0">
                <a:hlinkClick r:id="rId2"/>
              </a:rPr>
              <a:t>wren.mills@wku.edu</a:t>
            </a:r>
            <a:r>
              <a:rPr lang="en-US" dirty="0" smtClean="0"/>
              <a:t>	270-745-3169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80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beyond faculty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846053"/>
            <a:ext cx="9720073" cy="4049239"/>
          </a:xfrm>
        </p:spPr>
        <p:txBody>
          <a:bodyPr/>
          <a:lstStyle/>
          <a:p>
            <a:r>
              <a:rPr lang="en-US" dirty="0" err="1" smtClean="0"/>
              <a:t>Fetzner</a:t>
            </a:r>
            <a:r>
              <a:rPr lang="en-US" dirty="0" smtClean="0"/>
              <a:t> (2013) shared factors </a:t>
            </a:r>
            <a:r>
              <a:rPr lang="en-US" dirty="0"/>
              <a:t>that cause students to leave that faculty cannot </a:t>
            </a:r>
            <a:r>
              <a:rPr lang="en-US" dirty="0" smtClean="0"/>
              <a:t>control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58% of students claimed not to be aware of a specific start date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Getting behind and not being able to catch up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Personal issues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Disliking the online format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Disliking teaching style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6426680" y="2807898"/>
            <a:ext cx="552090" cy="81950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0129" y="2807898"/>
            <a:ext cx="3493699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47% of students named these two reasons as why they never attempt another online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72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4960137"/>
            <a:ext cx="11128075" cy="1463040"/>
          </a:xfrm>
        </p:spPr>
        <p:txBody>
          <a:bodyPr/>
          <a:lstStyle/>
          <a:p>
            <a:pPr algn="l"/>
            <a:r>
              <a:rPr lang="en-US" dirty="0" smtClean="0"/>
              <a:t>Practical Ideas for retention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62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Have a Strong Week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37426"/>
            <a:ext cx="9720073" cy="447193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Start building your learning community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Get </a:t>
            </a:r>
            <a:r>
              <a:rPr lang="en-US" sz="2000" dirty="0" smtClean="0"/>
              <a:t>to know each other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Discuss </a:t>
            </a:r>
            <a:r>
              <a:rPr lang="en-US" sz="2000" dirty="0" smtClean="0"/>
              <a:t>the discipline and make it relevant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Set </a:t>
            </a:r>
            <a:r>
              <a:rPr lang="en-US" sz="2000" dirty="0" smtClean="0"/>
              <a:t>the tone for the way class will </a:t>
            </a:r>
            <a:r>
              <a:rPr lang="en-US" sz="2000" dirty="0" smtClean="0"/>
              <a:t>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350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Instructor Social Presence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63306"/>
            <a:ext cx="9720073" cy="444605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Weekly announcements to wrap up and preview units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Consider the tone of emails</a:t>
            </a:r>
          </a:p>
          <a:p>
            <a:pPr lvl="1"/>
            <a:r>
              <a:rPr lang="en-US" u="sng" dirty="0" smtClean="0"/>
              <a:t>When students write to you about problems:</a:t>
            </a:r>
          </a:p>
          <a:p>
            <a:pPr lvl="1"/>
            <a:r>
              <a:rPr lang="en-US" dirty="0" smtClean="0"/>
              <a:t>“Hi, Alex.  I’m sorry to hear of your family issues at the moment– I realize that must be very stressful on you, so I’m glad you reached out to let me know what’s going on and to let me know you need help.”</a:t>
            </a:r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When students write to you with questions:</a:t>
            </a:r>
          </a:p>
          <a:p>
            <a:pPr lvl="1"/>
            <a:r>
              <a:rPr lang="en-US" dirty="0" smtClean="0"/>
              <a:t>“Did that make sense?  Do you have any more questions? If so, please do ask them!</a:t>
            </a:r>
          </a:p>
          <a:p>
            <a:pPr lvl="1"/>
            <a:r>
              <a:rPr lang="en-US" dirty="0" smtClean="0"/>
              <a:t>“First, know that you are never bothering me with questions– I am here and happy to answer them whenever they arise.”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6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Safe </a:t>
            </a:r>
            <a:r>
              <a:rPr lang="en-US" dirty="0" smtClean="0"/>
              <a:t>Learning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85668"/>
            <a:ext cx="9720073" cy="4523692"/>
          </a:xfrm>
        </p:spPr>
        <p:txBody>
          <a:bodyPr/>
          <a:lstStyle/>
          <a:p>
            <a:pPr marL="91440" lvl="1" indent="-91440" algn="ctr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000" i="1" dirty="0"/>
              <a:t>“The more they need help, the less likely they are to ask for </a:t>
            </a:r>
            <a:r>
              <a:rPr lang="en-US" sz="2000" i="1" dirty="0" smtClean="0"/>
              <a:t>it.”</a:t>
            </a:r>
            <a:endParaRPr lang="en-US" sz="20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Encourage questions– in person or via email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Use “Did that help?” or “Do you have other questions?” in your replies.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Share resources for help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 smtClean="0"/>
              <a:t>Tutoring centers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 smtClean="0"/>
              <a:t>Counseling centers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 smtClean="0"/>
              <a:t>How to reach common campus offices– financial aid, for example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 smtClean="0"/>
              <a:t>Others?</a:t>
            </a:r>
            <a:endParaRPr lang="en-US" sz="1800" dirty="0"/>
          </a:p>
          <a:p>
            <a:pPr lvl="2">
              <a:buFont typeface="Wingdings" panose="05000000000000000000" pitchFamily="2" charset="2"/>
              <a:buChar char="v"/>
            </a:pPr>
            <a:endParaRPr lang="en-US" sz="1800" dirty="0" smtClean="0"/>
          </a:p>
          <a:p>
            <a:pPr marL="0" indent="0">
              <a:buNone/>
            </a:pPr>
            <a:r>
              <a:rPr lang="en-US" sz="2000" dirty="0" smtClean="0"/>
              <a:t>If students feel tempted to </a:t>
            </a:r>
            <a:r>
              <a:rPr lang="en-US" sz="2000" dirty="0"/>
              <a:t>cheat/plagiarize, encourage them to come to you for help. Safe spaces help make that possible.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6337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Advising: A Chance to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20174"/>
            <a:ext cx="9720073" cy="44891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Students with connections on campus = more likely to stay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Use </a:t>
            </a:r>
            <a:r>
              <a:rPr lang="en-US" sz="2400" dirty="0"/>
              <a:t>advising appointments to get to know your student better.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Try using web conferencing (e.g., Skype, Adobe Connect) to do online advising appointments for students who are at a distance to help create a connection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Consider using an </a:t>
            </a:r>
            <a:r>
              <a:rPr lang="en-US" dirty="0"/>
              <a:t>Advising Syllabus: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www.wku.edu/</a:t>
            </a:r>
            <a:r>
              <a:rPr lang="en-US" b="1" dirty="0" smtClean="0">
                <a:hlinkClick r:id="rId2"/>
              </a:rPr>
              <a:t>advising</a:t>
            </a:r>
            <a:r>
              <a:rPr lang="en-US" dirty="0" smtClean="0">
                <a:hlinkClick r:id="rId2"/>
              </a:rPr>
              <a:t>/documents/</a:t>
            </a:r>
            <a:r>
              <a:rPr lang="en-US" b="1" dirty="0" smtClean="0">
                <a:hlinkClick r:id="rId2"/>
              </a:rPr>
              <a:t>advising</a:t>
            </a:r>
            <a:r>
              <a:rPr lang="en-US" dirty="0" smtClean="0">
                <a:hlinkClick r:id="rId2"/>
              </a:rPr>
              <a:t>_</a:t>
            </a:r>
            <a:r>
              <a:rPr lang="en-US" b="1" dirty="0" smtClean="0">
                <a:hlinkClick r:id="rId2"/>
              </a:rPr>
              <a:t>syllabus</a:t>
            </a:r>
            <a:r>
              <a:rPr lang="en-US" dirty="0" smtClean="0">
                <a:hlinkClick r:id="rId2"/>
              </a:rPr>
              <a:t>.docx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i="1" dirty="0" smtClean="0"/>
              <a:t>This is another way to increase instructor social presence…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99780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 that Encourage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46053"/>
            <a:ext cx="9720073" cy="4463307"/>
          </a:xfrm>
        </p:spPr>
        <p:txBody>
          <a:bodyPr/>
          <a:lstStyle/>
          <a:p>
            <a:r>
              <a:rPr lang="en-US" sz="2800" dirty="0" smtClean="0"/>
              <a:t>Build in chances for feedback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Auto-graded quizzes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Adaptive Release to have answer key shown once practice assignment is submitted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Self-reflections on progress/particular assignments(can do with journals or emails)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When students do these, respond back.  Again, instructor social presence!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Progressive discussions (release a new aspect of the prompt every 2-3 days)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60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 smtClean="0"/>
              <a:t>Interaction in </a:t>
            </a:r>
            <a:r>
              <a:rPr lang="en-US" sz="4400" dirty="0"/>
              <a:t>the </a:t>
            </a:r>
            <a:r>
              <a:rPr lang="en-US" sz="4400" dirty="0" smtClean="0"/>
              <a:t>Online Classroom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06438"/>
            <a:ext cx="9720073" cy="44029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Discussions </a:t>
            </a:r>
            <a:r>
              <a:rPr lang="en-US" dirty="0" smtClean="0"/>
              <a:t>and blogs are best for peer-to-peer and group collaboration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Journals are best for “just my teacher and me”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i="1" dirty="0"/>
              <a:t>This is another way to increase instructor social presence…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Groups</a:t>
            </a:r>
            <a:r>
              <a:rPr lang="en-US" dirty="0"/>
              <a:t>: pair strong and weak students in 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01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Feedback + Discussion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63306"/>
            <a:ext cx="9720073" cy="444605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Gather input about a specific lesson to gauge student learning and/or to improve the lesson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Gather </a:t>
            </a:r>
            <a:r>
              <a:rPr lang="en-US" dirty="0" smtClean="0"/>
              <a:t>input about </a:t>
            </a:r>
            <a:r>
              <a:rPr lang="en-US" dirty="0" smtClean="0"/>
              <a:t>units </a:t>
            </a:r>
            <a:r>
              <a:rPr lang="en-US" dirty="0" smtClean="0"/>
              <a:t>or the course as a whole to adjust what you’re doing as the semester goes on.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Ideally, do </a:t>
            </a:r>
            <a:r>
              <a:rPr lang="en-US" dirty="0" smtClean="0"/>
              <a:t>~3-4 weeks, 5-7, 10-12, and at end of term.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Whenever </a:t>
            </a:r>
            <a:r>
              <a:rPr lang="en-US" dirty="0" smtClean="0"/>
              <a:t>you do it, go over the results with the </a:t>
            </a:r>
            <a:r>
              <a:rPr lang="en-US" dirty="0" smtClean="0"/>
              <a:t>students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Email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Announcement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Video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i="1" dirty="0"/>
              <a:t>This is another way to increase instructor social presence…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9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93842"/>
            <a:ext cx="9720072" cy="1499616"/>
          </a:xfrm>
        </p:spPr>
        <p:txBody>
          <a:bodyPr/>
          <a:lstStyle/>
          <a:p>
            <a:r>
              <a:rPr lang="en-US" dirty="0" smtClean="0"/>
              <a:t>Consider Course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20174"/>
            <a:ext cx="9720073" cy="44891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Can students easily find materials they are to access/complete?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How many clicks does it take?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Think carefully about your use of color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Make sure any technology/tools used align with learning objectives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See if your campus has an Instructional Design team to help </a:t>
            </a:r>
            <a:r>
              <a:rPr lang="en-US" dirty="0" smtClean="0"/>
              <a:t>you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Ask a colleague, student worker, or friend to find X in your course– how easy is it for them to find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56505" y="167557"/>
            <a:ext cx="9144000" cy="915548"/>
          </a:xfrm>
          <a:prstGeom prst="rect">
            <a:avLst/>
          </a:prstGeom>
        </p:spPr>
        <p:txBody>
          <a:bodyPr vert="horz" lIns="81634" tIns="40818" rIns="81634" bIns="40818" rtlCol="0" anchor="ctr">
            <a:normAutofit/>
          </a:bodyPr>
          <a:lstStyle>
            <a:lvl1pPr algn="ctr" defTabSz="408173" rtl="0" eaLnBrk="1" latinLnBrk="0" hangingPunct="1">
              <a:spcBef>
                <a:spcPct val="0"/>
              </a:spcBef>
              <a:buNone/>
              <a:defRPr sz="3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accent1"/>
                </a:solidFill>
                <a:latin typeface="Open Sans Light"/>
                <a:cs typeface="Open Sans Light"/>
              </a:rPr>
              <a:t>Session </a:t>
            </a:r>
            <a:r>
              <a:rPr lang="en-US" sz="3200" dirty="0" smtClean="0">
                <a:solidFill>
                  <a:schemeClr val="accent1"/>
                </a:solidFill>
                <a:latin typeface="Open Sans Light"/>
                <a:cs typeface="Open Sans Light"/>
              </a:rPr>
              <a:t>Evaluations </a:t>
            </a:r>
            <a:r>
              <a:rPr lang="en-US" sz="3200" dirty="0">
                <a:solidFill>
                  <a:schemeClr val="accent1"/>
                </a:solidFill>
                <a:latin typeface="Open Sans Light"/>
                <a:cs typeface="Open Sans Light"/>
              </a:rPr>
              <a:t>Contest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83" y="3838457"/>
            <a:ext cx="2254929" cy="2994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82" y="4292905"/>
            <a:ext cx="2254929" cy="3382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85" y="3483423"/>
            <a:ext cx="2254929" cy="2924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775" y="1858071"/>
            <a:ext cx="1074930" cy="10749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00114" y="1621374"/>
            <a:ext cx="601776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Open OLC Conferences Mobile App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Navigate to session to evaluate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Click on "Rate this Session“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Complete Session Evaluation*</a:t>
            </a:r>
          </a:p>
          <a:p>
            <a:r>
              <a:rPr lang="en-US" sz="700" dirty="0">
                <a:solidFill>
                  <a:srgbClr val="898989"/>
                </a:solidFill>
              </a:rPr>
              <a:t/>
            </a:r>
            <a:br>
              <a:rPr lang="en-US" sz="700" dirty="0">
                <a:solidFill>
                  <a:srgbClr val="898989"/>
                </a:solidFill>
              </a:rPr>
            </a:br>
            <a:r>
              <a:rPr lang="en-US" sz="1200" dirty="0">
                <a:solidFill>
                  <a:srgbClr val="898989"/>
                </a:solidFill>
              </a:rPr>
              <a:t>(As part of our "green" initiatives, OLC is no longer using paper forms for session evaluations.)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9143" y="5002451"/>
            <a:ext cx="8778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898989"/>
                </a:solidFill>
              </a:rPr>
              <a:t>*Contact information required for contest entry but will not be shared with the presenters. </a:t>
            </a:r>
            <a:br>
              <a:rPr lang="en-US" sz="1400" i="1" dirty="0">
                <a:solidFill>
                  <a:srgbClr val="898989"/>
                </a:solidFill>
              </a:rPr>
            </a:br>
            <a:r>
              <a:rPr lang="en-US" sz="1400" i="1" dirty="0">
                <a:solidFill>
                  <a:srgbClr val="898989"/>
                </a:solidFill>
              </a:rPr>
              <a:t>Winners will be contacted post-conference.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7201" y="3723359"/>
            <a:ext cx="62506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Each session evaluation completed (limited to one per session) = one contest entry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</a:rPr>
              <a:t>Five (5) $25 gift cards will be awarded to five (5) individuals </a:t>
            </a:r>
            <a:br>
              <a:rPr lang="en-US" sz="1400" dirty="0">
                <a:solidFill>
                  <a:srgbClr val="002060"/>
                </a:solidFill>
              </a:rPr>
            </a:br>
            <a:r>
              <a:rPr lang="en-US" sz="1400" dirty="0">
                <a:solidFill>
                  <a:srgbClr val="002060"/>
                </a:solidFill>
              </a:rPr>
              <a:t>Must submit </a:t>
            </a:r>
            <a:r>
              <a:rPr lang="en-US" sz="1400" dirty="0" err="1">
                <a:solidFill>
                  <a:srgbClr val="002060"/>
                </a:solidFill>
              </a:rPr>
              <a:t>evals</a:t>
            </a:r>
            <a:r>
              <a:rPr lang="en-US" sz="1400" dirty="0">
                <a:solidFill>
                  <a:srgbClr val="002060"/>
                </a:solidFill>
              </a:rPr>
              <a:t> using the OLC Conferences mobile app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73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11102196" cy="1463040"/>
          </a:xfrm>
        </p:spPr>
        <p:txBody>
          <a:bodyPr/>
          <a:lstStyle/>
          <a:p>
            <a:pPr algn="l"/>
            <a:r>
              <a:rPr lang="en-US" dirty="0" smtClean="0"/>
              <a:t>Other Ideas for Retention?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48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11188460" cy="1463040"/>
          </a:xfrm>
        </p:spPr>
        <p:txBody>
          <a:bodyPr/>
          <a:lstStyle/>
          <a:p>
            <a:r>
              <a:rPr lang="en-US" dirty="0" smtClean="0"/>
              <a:t>Questions</a:t>
            </a:r>
            <a:r>
              <a:rPr lang="en-US" dirty="0" smtClean="0"/>
              <a:t>?				</a:t>
            </a:r>
            <a:r>
              <a:rPr lang="en-US" sz="2800" dirty="0" smtClean="0"/>
              <a:t>Wren.mills</a:t>
            </a:r>
            <a:r>
              <a:rPr lang="en-US" sz="2800" dirty="0" smtClean="0"/>
              <a:t>@wku.edu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4600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33458"/>
            <a:ext cx="9720072" cy="1165946"/>
          </a:xfrm>
        </p:spPr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99404"/>
            <a:ext cx="9720073" cy="460995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Boston</a:t>
            </a:r>
            <a:r>
              <a:rPr lang="en-US" dirty="0"/>
              <a:t>, W., Diaz, S.R., Gibson, A., Ice, P., Richardson, J., &amp; Swan, K. (2009). An Exploration of the Relationship Between Indicators of the Community of Inquiry Framework and Retention in Online Programs. </a:t>
            </a:r>
            <a:r>
              <a:rPr lang="en-US" i="1" dirty="0"/>
              <a:t>Journal of Asynchronous Learning Networks, </a:t>
            </a:r>
            <a:r>
              <a:rPr lang="en-US" i="1" dirty="0" smtClean="0"/>
              <a:t>13</a:t>
            </a:r>
            <a:r>
              <a:rPr lang="en-US" dirty="0" smtClean="0"/>
              <a:t>(3</a:t>
            </a:r>
            <a:r>
              <a:rPr lang="en-US" dirty="0"/>
              <a:t>), 67-83.</a:t>
            </a:r>
          </a:p>
          <a:p>
            <a:r>
              <a:rPr lang="en-US" dirty="0" err="1"/>
              <a:t>Fetzner</a:t>
            </a:r>
            <a:r>
              <a:rPr lang="en-US" dirty="0"/>
              <a:t>, M. (2013). What do unsuccessful online students want us to know? </a:t>
            </a:r>
            <a:r>
              <a:rPr lang="en-US" i="1" dirty="0"/>
              <a:t>Journal of Asynchronous Learning Networks, </a:t>
            </a:r>
            <a:r>
              <a:rPr lang="en-US" i="1" dirty="0" smtClean="0"/>
              <a:t>17(</a:t>
            </a:r>
            <a:r>
              <a:rPr lang="en-US" dirty="0" smtClean="0"/>
              <a:t>1), </a:t>
            </a:r>
            <a:r>
              <a:rPr lang="en-US" dirty="0"/>
              <a:t>13—27. Retrieved from </a:t>
            </a:r>
            <a:r>
              <a:rPr lang="en-US" dirty="0">
                <a:hlinkClick r:id="rId2"/>
              </a:rPr>
              <a:t>http://sloanconsortium.org/publications/jaln_main</a:t>
            </a:r>
            <a:endParaRPr lang="en-US" dirty="0"/>
          </a:p>
          <a:p>
            <a:r>
              <a:rPr lang="en-US" dirty="0"/>
              <a:t>Ley, K. and Gannon-Cook, R. (2014). Learner-valued interactions: Research into practice. </a:t>
            </a:r>
            <a:r>
              <a:rPr lang="en-US" i="1" dirty="0"/>
              <a:t>Quarterly Review of Distance Education, 15</a:t>
            </a:r>
            <a:r>
              <a:rPr lang="en-US" dirty="0"/>
              <a:t>(1), 23-32. Retrieved from </a:t>
            </a:r>
            <a:r>
              <a:rPr lang="en-US" dirty="0">
                <a:hlinkClick r:id="rId3"/>
              </a:rPr>
              <a:t>http://www.aect.org/pdf/proceedings13/2013/13_16.pdf</a:t>
            </a:r>
            <a:endParaRPr lang="en-US" dirty="0"/>
          </a:p>
          <a:p>
            <a:r>
              <a:rPr lang="en-US" dirty="0"/>
              <a:t>Mooney, M., Southard, S., &amp; Burton, C. H. (2014). Shifting from obligatory discourse to rich dialogue: Promoting student interaction in asynchronous threaded discussion postings. </a:t>
            </a:r>
            <a:r>
              <a:rPr lang="en-US" i="1" dirty="0"/>
              <a:t>Online Journal of Distance Education Administration, </a:t>
            </a:r>
            <a:r>
              <a:rPr lang="en-US" i="1" dirty="0" smtClean="0"/>
              <a:t>17(1</a:t>
            </a:r>
            <a:r>
              <a:rPr lang="en-US" dirty="0" smtClean="0"/>
              <a:t>). </a:t>
            </a:r>
            <a:r>
              <a:rPr lang="en-US" dirty="0"/>
              <a:t>Retrieved from </a:t>
            </a:r>
            <a:r>
              <a:rPr lang="en-US" dirty="0">
                <a:hlinkClick r:id="rId4"/>
              </a:rPr>
              <a:t>http://www.westga.edu/~distance/ojdla/spring171/mooney_southerland_burton171.html</a:t>
            </a:r>
            <a:endParaRPr lang="en-US" dirty="0"/>
          </a:p>
          <a:p>
            <a:r>
              <a:rPr lang="en-US" dirty="0" err="1" smtClean="0"/>
              <a:t>Sadera</a:t>
            </a:r>
            <a:r>
              <a:rPr lang="en-US" dirty="0"/>
              <a:t>, W. A., Robertson, J., Song, L., &amp; </a:t>
            </a:r>
            <a:r>
              <a:rPr lang="en-US" dirty="0" err="1"/>
              <a:t>Midon</a:t>
            </a:r>
            <a:r>
              <a:rPr lang="en-US" dirty="0"/>
              <a:t>, M. N. (2009). The Role of Community in Online Learning Success. </a:t>
            </a:r>
            <a:r>
              <a:rPr lang="en-US" i="1" dirty="0"/>
              <a:t>Journal of Online Learning and </a:t>
            </a:r>
            <a:r>
              <a:rPr lang="en-US" i="1" dirty="0" smtClean="0"/>
              <a:t>Teaching, 5</a:t>
            </a:r>
            <a:r>
              <a:rPr lang="en-US" dirty="0" smtClean="0"/>
              <a:t>(2</a:t>
            </a:r>
            <a:r>
              <a:rPr lang="en-US" dirty="0"/>
              <a:t>), 277-284. Retrieved from </a:t>
            </a:r>
            <a:r>
              <a:rPr lang="en-US" dirty="0">
                <a:hlinkClick r:id="rId5"/>
              </a:rPr>
              <a:t>http://jolt.merlot.org/vol5no2/sadera_0609.pdf</a:t>
            </a:r>
            <a:endParaRPr lang="en-US" dirty="0"/>
          </a:p>
          <a:p>
            <a:r>
              <a:rPr lang="en-US" dirty="0"/>
              <a:t>Sancho-</a:t>
            </a:r>
            <a:r>
              <a:rPr lang="en-US" dirty="0" err="1"/>
              <a:t>Vinuesa</a:t>
            </a:r>
            <a:r>
              <a:rPr lang="en-US" dirty="0"/>
              <a:t>, T., </a:t>
            </a:r>
            <a:r>
              <a:rPr lang="en-US" dirty="0" err="1"/>
              <a:t>Escudero-Viladoms</a:t>
            </a:r>
            <a:r>
              <a:rPr lang="en-US" dirty="0"/>
              <a:t>, N., &amp; </a:t>
            </a:r>
            <a:r>
              <a:rPr lang="en-US" dirty="0" err="1"/>
              <a:t>Masia</a:t>
            </a:r>
            <a:r>
              <a:rPr lang="en-US" dirty="0"/>
              <a:t>, R. (2013). Continuous activity with immediate feedback: a good strategy to guarantee student engagement with the course. </a:t>
            </a:r>
            <a:r>
              <a:rPr lang="en-US" i="1" dirty="0"/>
              <a:t>Open Learning, 28</a:t>
            </a:r>
            <a:r>
              <a:rPr lang="en-US" dirty="0"/>
              <a:t>(1), 51-60. </a:t>
            </a:r>
            <a:r>
              <a:rPr lang="en-US" dirty="0" err="1"/>
              <a:t>doi</a:t>
            </a:r>
            <a:r>
              <a:rPr lang="en-US" dirty="0"/>
              <a:t>: 10.1080/02680513.2013.776479 </a:t>
            </a:r>
          </a:p>
          <a:p>
            <a:r>
              <a:rPr lang="en-US" dirty="0"/>
              <a:t>Sheridan, K., &amp; Kelly, M.A. (2010). The indicators of instructor presence that are important to students in online courses. MERLOT </a:t>
            </a:r>
            <a:r>
              <a:rPr lang="en-US" i="1" dirty="0"/>
              <a:t>Journal of Online Learning and Teaching, </a:t>
            </a:r>
            <a:r>
              <a:rPr lang="en-US" i="1" dirty="0" smtClean="0"/>
              <a:t>6</a:t>
            </a:r>
            <a:r>
              <a:rPr lang="en-US" dirty="0" smtClean="0"/>
              <a:t>(4</a:t>
            </a:r>
            <a:r>
              <a:rPr lang="en-US" dirty="0"/>
              <a:t>). Available at </a:t>
            </a:r>
            <a:r>
              <a:rPr lang="en-US" dirty="0">
                <a:hlinkClick r:id="rId6"/>
              </a:rPr>
              <a:t>http://jolt.merlot.org/vol6no4/sheridan_1210.htm</a:t>
            </a:r>
            <a:endParaRPr lang="en-US" dirty="0"/>
          </a:p>
          <a:p>
            <a:r>
              <a:rPr lang="en-US" dirty="0"/>
              <a:t>York, C.S. &amp; Richardson, J.C. (2012). Interpersonal interaction in online learning: Experienced online instructors’ perceptions of influencing factors. </a:t>
            </a:r>
            <a:r>
              <a:rPr lang="en-US" i="1" dirty="0"/>
              <a:t>Journal of Asynchronous Learning Networks, </a:t>
            </a:r>
            <a:r>
              <a:rPr lang="en-US" i="1" dirty="0" smtClean="0"/>
              <a:t>16</a:t>
            </a:r>
            <a:r>
              <a:rPr lang="en-US" dirty="0" smtClean="0"/>
              <a:t>(4), </a:t>
            </a:r>
            <a:r>
              <a:rPr lang="en-US" dirty="0"/>
              <a:t>83—98. Retrieved from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sloanconsortium.org/publications/jaln_main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62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56505" y="167557"/>
            <a:ext cx="9144000" cy="915548"/>
          </a:xfrm>
          <a:prstGeom prst="rect">
            <a:avLst/>
          </a:prstGeom>
        </p:spPr>
        <p:txBody>
          <a:bodyPr vert="horz" lIns="81634" tIns="40818" rIns="81634" bIns="40818" rtlCol="0" anchor="ctr">
            <a:normAutofit/>
          </a:bodyPr>
          <a:lstStyle>
            <a:lvl1pPr algn="ctr" defTabSz="408173" rtl="0" eaLnBrk="1" latinLnBrk="0" hangingPunct="1">
              <a:spcBef>
                <a:spcPct val="0"/>
              </a:spcBef>
              <a:buNone/>
              <a:defRPr sz="3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accent1"/>
                </a:solidFill>
                <a:latin typeface="Open Sans Light"/>
                <a:cs typeface="Open Sans Light"/>
              </a:rPr>
              <a:t>Session </a:t>
            </a:r>
            <a:r>
              <a:rPr lang="en-US" sz="3200" dirty="0" smtClean="0">
                <a:solidFill>
                  <a:schemeClr val="accent1"/>
                </a:solidFill>
                <a:latin typeface="Open Sans Light"/>
                <a:cs typeface="Open Sans Light"/>
              </a:rPr>
              <a:t>Evaluations </a:t>
            </a:r>
            <a:r>
              <a:rPr lang="en-US" sz="3200" dirty="0">
                <a:solidFill>
                  <a:schemeClr val="accent1"/>
                </a:solidFill>
                <a:latin typeface="Open Sans Light"/>
                <a:cs typeface="Open Sans Light"/>
              </a:rPr>
              <a:t>Contest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83" y="3838457"/>
            <a:ext cx="2254929" cy="2994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82" y="4292905"/>
            <a:ext cx="2254929" cy="3382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85" y="3483423"/>
            <a:ext cx="2254929" cy="2924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775" y="1858071"/>
            <a:ext cx="1074930" cy="10749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00114" y="1621374"/>
            <a:ext cx="601776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Open OLC Conferences Mobile App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Navigate to session to evaluate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Click on "Rate this Session“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Complete Session Evaluation*</a:t>
            </a:r>
          </a:p>
          <a:p>
            <a:r>
              <a:rPr lang="en-US" sz="700" dirty="0">
                <a:solidFill>
                  <a:srgbClr val="898989"/>
                </a:solidFill>
              </a:rPr>
              <a:t/>
            </a:r>
            <a:br>
              <a:rPr lang="en-US" sz="700" dirty="0">
                <a:solidFill>
                  <a:srgbClr val="898989"/>
                </a:solidFill>
              </a:rPr>
            </a:br>
            <a:r>
              <a:rPr lang="en-US" sz="1200" dirty="0">
                <a:solidFill>
                  <a:srgbClr val="898989"/>
                </a:solidFill>
              </a:rPr>
              <a:t>(As part of our "green" initiatives, OLC is no longer using paper forms for session evaluations.)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9143" y="5002451"/>
            <a:ext cx="8778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898989"/>
                </a:solidFill>
              </a:rPr>
              <a:t>*Contact information required for contest entry but will not be shared with the presenters. </a:t>
            </a:r>
            <a:br>
              <a:rPr lang="en-US" sz="1400" i="1" dirty="0">
                <a:solidFill>
                  <a:srgbClr val="898989"/>
                </a:solidFill>
              </a:rPr>
            </a:br>
            <a:r>
              <a:rPr lang="en-US" sz="1400" i="1" dirty="0">
                <a:solidFill>
                  <a:srgbClr val="898989"/>
                </a:solidFill>
              </a:rPr>
              <a:t>Winners will be contacted post-conference.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7201" y="3723359"/>
            <a:ext cx="62506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Each session evaluation completed (limited to one per session) = one contest entry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</a:rPr>
              <a:t>Five (5) $25 gift cards will be awarded to five (5) individuals </a:t>
            </a:r>
            <a:br>
              <a:rPr lang="en-US" sz="1400" dirty="0">
                <a:solidFill>
                  <a:srgbClr val="002060"/>
                </a:solidFill>
              </a:rPr>
            </a:br>
            <a:r>
              <a:rPr lang="en-US" sz="1400" dirty="0">
                <a:solidFill>
                  <a:srgbClr val="002060"/>
                </a:solidFill>
              </a:rPr>
              <a:t>Must submit </a:t>
            </a:r>
            <a:r>
              <a:rPr lang="en-US" sz="1400" dirty="0" err="1">
                <a:solidFill>
                  <a:srgbClr val="002060"/>
                </a:solidFill>
              </a:rPr>
              <a:t>evals</a:t>
            </a:r>
            <a:r>
              <a:rPr lang="en-US" sz="1400" dirty="0">
                <a:solidFill>
                  <a:srgbClr val="002060"/>
                </a:solidFill>
              </a:rPr>
              <a:t> using the OLC Conferences mobile app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03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59789"/>
            <a:ext cx="9720073" cy="45495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Discuss findings from the literature on retention in online courses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Describe methods </a:t>
            </a:r>
            <a:r>
              <a:rPr lang="en-US" dirty="0"/>
              <a:t>of community building in online courses and their effect on </a:t>
            </a:r>
            <a:r>
              <a:rPr lang="en-US" dirty="0" smtClean="0"/>
              <a:t>retention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Discuss </a:t>
            </a:r>
            <a:r>
              <a:rPr lang="en-US" dirty="0"/>
              <a:t>the role of feedback in </a:t>
            </a:r>
            <a:r>
              <a:rPr lang="en-US" dirty="0" smtClean="0"/>
              <a:t>retention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List </a:t>
            </a:r>
            <a:r>
              <a:rPr lang="en-US" dirty="0"/>
              <a:t>possible assignments, materials, and techniques to be used to engage and interact with students, connect them with content, and aid in retention.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4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11547"/>
            <a:ext cx="9720073" cy="44978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Sadera</a:t>
            </a:r>
            <a:r>
              <a:rPr lang="en-US" dirty="0"/>
              <a:t>, Robertson, Song, and </a:t>
            </a:r>
            <a:r>
              <a:rPr lang="en-US" dirty="0" err="1"/>
              <a:t>Midon</a:t>
            </a:r>
            <a:r>
              <a:rPr lang="en-US" dirty="0"/>
              <a:t> (2009) found “a strong correlation between learner interaction and engagement, sense of community, and success in online learning” (p. 282).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Boston et al. (2009) found that when students feel more a part of a learning community, they are retained at higher rates. </a:t>
            </a:r>
          </a:p>
        </p:txBody>
      </p:sp>
    </p:spTree>
    <p:extLst>
      <p:ext uri="{BB962C8B-B14F-4D97-AF65-F5344CB8AC3E}">
        <p14:creationId xmlns:p14="http://schemas.microsoft.com/office/powerpoint/2010/main" val="15041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 Social </a:t>
            </a:r>
            <a:r>
              <a:rPr lang="en-US" dirty="0"/>
              <a:t>Presence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11547"/>
            <a:ext cx="9720073" cy="4497813"/>
          </a:xfrm>
        </p:spPr>
        <p:txBody>
          <a:bodyPr/>
          <a:lstStyle/>
          <a:p>
            <a:r>
              <a:rPr lang="en-US" dirty="0"/>
              <a:t>Other studies have found a strong relationship between better retention and success and an instructor’s social presence in a course (Boston, Diaz, Gibson, Ice, Richardson, &amp; Swan, 2009; Ley &amp; Gannon-Cook, 2014; </a:t>
            </a:r>
            <a:r>
              <a:rPr lang="en-US" dirty="0" err="1"/>
              <a:t>Motteram</a:t>
            </a:r>
            <a:r>
              <a:rPr lang="en-US" dirty="0"/>
              <a:t> &amp; </a:t>
            </a:r>
            <a:r>
              <a:rPr lang="en-US" dirty="0" err="1"/>
              <a:t>Gorrester</a:t>
            </a:r>
            <a:r>
              <a:rPr lang="en-US" dirty="0"/>
              <a:t>, 2005; York &amp; </a:t>
            </a:r>
            <a:r>
              <a:rPr lang="en-US" dirty="0" smtClean="0"/>
              <a:t>Richardson</a:t>
            </a:r>
            <a:r>
              <a:rPr lang="en-US" dirty="0"/>
              <a:t>, 2012).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Ley </a:t>
            </a:r>
            <a:r>
              <a:rPr lang="en-US" sz="2000" dirty="0"/>
              <a:t>&amp; </a:t>
            </a:r>
            <a:r>
              <a:rPr lang="en-US" sz="2000" dirty="0" smtClean="0"/>
              <a:t>Gannon-Cook (2014) shared this includes interactions like emails, discussions, timely feedback, and responsiveness to queries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York &amp; Richardson (2012) found students: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600" dirty="0" smtClean="0"/>
              <a:t>prefer </a:t>
            </a:r>
            <a:r>
              <a:rPr lang="en-US" sz="1600" dirty="0"/>
              <a:t>to hear their instructor’s voice via audio feedback, saying it reduces “perceived distance</a:t>
            </a:r>
            <a:r>
              <a:rPr lang="en-US" sz="1600" dirty="0" smtClean="0"/>
              <a:t>”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600" dirty="0" smtClean="0"/>
              <a:t>like when all introductions are responded to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600" dirty="0" smtClean="0"/>
              <a:t>appreciate returned emails within 12-48 hours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err="1" smtClean="0"/>
              <a:t>Motteram</a:t>
            </a:r>
            <a:r>
              <a:rPr lang="en-US" sz="2000" dirty="0" smtClean="0"/>
              <a:t> &amp; </a:t>
            </a:r>
            <a:r>
              <a:rPr lang="en-US" sz="2000" dirty="0" err="1" smtClean="0"/>
              <a:t>Gorrester</a:t>
            </a:r>
            <a:r>
              <a:rPr lang="en-US" sz="2000" dirty="0" smtClean="0"/>
              <a:t> (2005) discovered that students with other priorities (e.g., job, family) felt less need for their instructor’s social presence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206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15064"/>
            <a:ext cx="9720073" cy="4394296"/>
          </a:xfrm>
        </p:spPr>
        <p:txBody>
          <a:bodyPr/>
          <a:lstStyle/>
          <a:p>
            <a:r>
              <a:rPr lang="en-US" dirty="0" err="1"/>
              <a:t>Motteram</a:t>
            </a:r>
            <a:r>
              <a:rPr lang="en-US" dirty="0"/>
              <a:t> and </a:t>
            </a:r>
            <a:r>
              <a:rPr lang="en-US" dirty="0" err="1"/>
              <a:t>Gorrester</a:t>
            </a:r>
            <a:r>
              <a:rPr lang="en-US" dirty="0"/>
              <a:t> (2005) and </a:t>
            </a:r>
            <a:r>
              <a:rPr lang="en-US" dirty="0" err="1"/>
              <a:t>Sherdian</a:t>
            </a:r>
            <a:r>
              <a:rPr lang="en-US" dirty="0"/>
              <a:t> and Kelly (2010) both linked clear directions and expectations of </a:t>
            </a:r>
            <a:r>
              <a:rPr lang="en-US" dirty="0" smtClean="0"/>
              <a:t>what </a:t>
            </a:r>
            <a:r>
              <a:rPr lang="en-US" dirty="0"/>
              <a:t>to </a:t>
            </a:r>
            <a:r>
              <a:rPr lang="en-US" dirty="0" smtClean="0"/>
              <a:t>do &amp; how to do it </a:t>
            </a:r>
            <a:r>
              <a:rPr lang="en-US" dirty="0"/>
              <a:t>to lower dropout rates, too.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0845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 and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37426"/>
            <a:ext cx="9720073" cy="44719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Integrating </a:t>
            </a:r>
            <a:r>
              <a:rPr lang="en-US" dirty="0"/>
              <a:t>certain types of assignments into online courses has also shown to be effective in keeping students enrolled and helping them to learn 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 smtClean="0"/>
              <a:t>Mooney, Southard, and </a:t>
            </a:r>
            <a:r>
              <a:rPr lang="en-US" sz="1800" dirty="0" err="1" smtClean="0"/>
              <a:t>Buton</a:t>
            </a:r>
            <a:r>
              <a:rPr lang="en-US" sz="1800" dirty="0" smtClean="0"/>
              <a:t> (2014) offered their “suspense model” for discussion boards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/>
              <a:t>Sancho-</a:t>
            </a:r>
            <a:r>
              <a:rPr lang="en-US" sz="1800" dirty="0" err="1"/>
              <a:t>Vinuesa</a:t>
            </a:r>
            <a:r>
              <a:rPr lang="en-US" sz="1800" dirty="0"/>
              <a:t>, </a:t>
            </a:r>
            <a:r>
              <a:rPr lang="en-US" sz="1800" dirty="0" err="1"/>
              <a:t>Escudero-Viladoms</a:t>
            </a:r>
            <a:r>
              <a:rPr lang="en-US" sz="1800" dirty="0" smtClean="0"/>
              <a:t>, and </a:t>
            </a:r>
            <a:r>
              <a:rPr lang="en-US" sz="1800" dirty="0" err="1" smtClean="0"/>
              <a:t>Masia</a:t>
            </a:r>
            <a:r>
              <a:rPr lang="en-US" sz="1800" dirty="0" smtClean="0"/>
              <a:t> (2013) shared results about frequent practice tests and weekly assessments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type and timeliness of feedback received </a:t>
            </a:r>
            <a:r>
              <a:rPr lang="en-US" dirty="0" smtClean="0"/>
              <a:t>also play a role (Ley </a:t>
            </a:r>
            <a:r>
              <a:rPr lang="en-US" dirty="0"/>
              <a:t>&amp; Gannon-Cook, 2014; </a:t>
            </a:r>
            <a:r>
              <a:rPr lang="en-US" dirty="0" err="1"/>
              <a:t>Sherdian</a:t>
            </a:r>
            <a:r>
              <a:rPr lang="en-US" dirty="0"/>
              <a:t> &amp; Kelly, 2010; York &amp; Richardson, 2012).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97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Important Instructor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28800"/>
            <a:ext cx="9720073" cy="4480560"/>
          </a:xfrm>
        </p:spPr>
        <p:txBody>
          <a:bodyPr/>
          <a:lstStyle/>
          <a:p>
            <a:r>
              <a:rPr lang="en-US" sz="2400" dirty="0" smtClean="0"/>
              <a:t>Sheridan and Kelly (2010</a:t>
            </a:r>
            <a:r>
              <a:rPr lang="en-US" sz="2400" dirty="0"/>
              <a:t>) </a:t>
            </a:r>
            <a:r>
              <a:rPr lang="en-US" sz="2400" dirty="0" smtClean="0"/>
              <a:t>found these instructor behaviors positively influenced retention: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Clear requirements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Clear due dates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Clear expectations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Timely feedback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Easy to navigate course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Keeps promises made to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6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Valued Instructor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37426"/>
            <a:ext cx="9720073" cy="4471934"/>
          </a:xfrm>
        </p:spPr>
        <p:txBody>
          <a:bodyPr/>
          <a:lstStyle/>
          <a:p>
            <a:r>
              <a:rPr lang="en-US" dirty="0" smtClean="0"/>
              <a:t>Ley and Gannon-Cook (2014) documented these “most </a:t>
            </a:r>
            <a:r>
              <a:rPr lang="en-US" dirty="0"/>
              <a:t>valued instructor interactions</a:t>
            </a:r>
            <a:r>
              <a:rPr lang="en-US" dirty="0" smtClean="0"/>
              <a:t>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Emails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Discussions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Announcements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Examples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Timely feedback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Responses to inquiries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49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295</TotalTime>
  <Words>1642</Words>
  <Application>Microsoft Office PowerPoint</Application>
  <PresentationFormat>Widescreen</PresentationFormat>
  <Paragraphs>155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Open Sans Light</vt:lpstr>
      <vt:lpstr>Tw Cen MT</vt:lpstr>
      <vt:lpstr>Tw Cen MT Condensed</vt:lpstr>
      <vt:lpstr>Wingdings</vt:lpstr>
      <vt:lpstr>Wingdings 3</vt:lpstr>
      <vt:lpstr>Integral</vt:lpstr>
      <vt:lpstr>Engaging Online Students  to Increase Retention</vt:lpstr>
      <vt:lpstr>PowerPoint Presentation</vt:lpstr>
      <vt:lpstr>Session Objectives</vt:lpstr>
      <vt:lpstr>Community Building</vt:lpstr>
      <vt:lpstr>Instructor Social Presence</vt:lpstr>
      <vt:lpstr>Instructor Expectations</vt:lpstr>
      <vt:lpstr>Assignments and Feedback</vt:lpstr>
      <vt:lpstr>Most Important Instructor behaviors</vt:lpstr>
      <vt:lpstr>Most Valued Instructor behaviors</vt:lpstr>
      <vt:lpstr>Factors beyond faculty control</vt:lpstr>
      <vt:lpstr>Practical Ideas for retention</vt:lpstr>
      <vt:lpstr>Have a Strong Week 1</vt:lpstr>
      <vt:lpstr>Build Instructor Social Presence</vt:lpstr>
      <vt:lpstr>Create a Safe Learning Space</vt:lpstr>
      <vt:lpstr>Advising: A Chance to Connect</vt:lpstr>
      <vt:lpstr>Assignments that Encourage retention</vt:lpstr>
      <vt:lpstr>Interaction in the Online Classroom</vt:lpstr>
      <vt:lpstr>Periodic Feedback + Discussion of Results</vt:lpstr>
      <vt:lpstr>Consider Course Design</vt:lpstr>
      <vt:lpstr>Other Ideas for Retention?</vt:lpstr>
      <vt:lpstr>Questions?    Wren.mills@wku.edu</vt:lpstr>
      <vt:lpstr>References</vt:lpstr>
      <vt:lpstr>PowerPoint Presentation</vt:lpstr>
    </vt:vector>
  </TitlesOfParts>
  <Company>Western Kentucky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Students  to Increase Retention</dc:title>
  <dc:creator>Mills, Wren</dc:creator>
  <cp:lastModifiedBy>Mills, Wren</cp:lastModifiedBy>
  <cp:revision>29</cp:revision>
  <cp:lastPrinted>2015-08-06T16:17:36Z</cp:lastPrinted>
  <dcterms:created xsi:type="dcterms:W3CDTF">2015-07-22T18:37:15Z</dcterms:created>
  <dcterms:modified xsi:type="dcterms:W3CDTF">2015-10-12T14:13:51Z</dcterms:modified>
</cp:coreProperties>
</file>