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0" r:id="rId1"/>
  </p:sldMasterIdLst>
  <p:notesMasterIdLst>
    <p:notesMasterId r:id="rId15"/>
  </p:notesMasterIdLst>
  <p:handoutMasterIdLst>
    <p:handoutMasterId r:id="rId16"/>
  </p:handoutMasterIdLst>
  <p:sldIdLst>
    <p:sldId id="256" r:id="rId2"/>
    <p:sldId id="257" r:id="rId3"/>
    <p:sldId id="258" r:id="rId4"/>
    <p:sldId id="263" r:id="rId5"/>
    <p:sldId id="264" r:id="rId6"/>
    <p:sldId id="265" r:id="rId7"/>
    <p:sldId id="268" r:id="rId8"/>
    <p:sldId id="260" r:id="rId9"/>
    <p:sldId id="271" r:id="rId10"/>
    <p:sldId id="269" r:id="rId11"/>
    <p:sldId id="270" r:id="rId12"/>
    <p:sldId id="262" r:id="rId13"/>
    <p:sldId id="25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53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85233" autoAdjust="0"/>
  </p:normalViewPr>
  <p:slideViewPr>
    <p:cSldViewPr snapToGrid="0">
      <p:cViewPr varScale="1">
        <p:scale>
          <a:sx n="99" d="100"/>
          <a:sy n="99" d="100"/>
        </p:scale>
        <p:origin x="744"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9" d="100"/>
          <a:sy n="79" d="100"/>
        </p:scale>
        <p:origin x="120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DE8DC15-BBEC-4360-8E56-3F2EDB6ECA1D}" type="datetimeFigureOut">
              <a:rPr lang="en-US" smtClean="0"/>
              <a:t>2/1/2016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698255-11E0-409D-A5A0-BF1FEF197B03}" type="slidenum">
              <a:rPr lang="en-US" smtClean="0"/>
              <a:t>‹#›</a:t>
            </a:fld>
            <a:endParaRPr lang="en-US"/>
          </a:p>
        </p:txBody>
      </p:sp>
    </p:spTree>
    <p:extLst>
      <p:ext uri="{BB962C8B-B14F-4D97-AF65-F5344CB8AC3E}">
        <p14:creationId xmlns:p14="http://schemas.microsoft.com/office/powerpoint/2010/main" val="3137860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5C347B-E330-4204-8DCD-6F3054DF1D82}" type="datetimeFigureOut">
              <a:rPr lang="en-US" smtClean="0"/>
              <a:t>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309C66-F44C-4F36-9E8D-36A1867A445C}" type="slidenum">
              <a:rPr lang="en-US" smtClean="0"/>
              <a:t>‹#›</a:t>
            </a:fld>
            <a:endParaRPr lang="en-US"/>
          </a:p>
        </p:txBody>
      </p:sp>
    </p:spTree>
    <p:extLst>
      <p:ext uri="{BB962C8B-B14F-4D97-AF65-F5344CB8AC3E}">
        <p14:creationId xmlns:p14="http://schemas.microsoft.com/office/powerpoint/2010/main" val="246970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309C66-F44C-4F36-9E8D-36A1867A445C}" type="slidenum">
              <a:rPr lang="en-US" smtClean="0"/>
              <a:t>1</a:t>
            </a:fld>
            <a:endParaRPr lang="en-US"/>
          </a:p>
        </p:txBody>
      </p:sp>
    </p:spTree>
    <p:extLst>
      <p:ext uri="{BB962C8B-B14F-4D97-AF65-F5344CB8AC3E}">
        <p14:creationId xmlns:p14="http://schemas.microsoft.com/office/powerpoint/2010/main" val="1737792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survey of 600 students</a:t>
            </a:r>
            <a:r>
              <a:rPr lang="en-US" baseline="0" dirty="0" smtClean="0"/>
              <a:t> found 2/3 had not attended office hours, and only 8% attended more than once a month.  </a:t>
            </a:r>
          </a:p>
          <a:p>
            <a:r>
              <a:rPr lang="en-US" baseline="0" dirty="0" smtClean="0"/>
              <a:t>Does this sound like your students?  Are your numbers higher or lower?</a:t>
            </a:r>
          </a:p>
          <a:p>
            <a:r>
              <a:rPr lang="en-US" baseline="0" dirty="0" smtClean="0"/>
              <a:t>Factors that made a difference to students</a:t>
            </a:r>
          </a:p>
          <a:p>
            <a:r>
              <a:rPr lang="en-US" baseline="0" dirty="0" smtClean="0"/>
              <a:t>Factors that didn’t:   email options, approachability, clear class expectations</a:t>
            </a:r>
          </a:p>
          <a:p>
            <a:endParaRPr lang="en-US" baseline="0" dirty="0" smtClean="0"/>
          </a:p>
          <a:p>
            <a:r>
              <a:rPr lang="en-US" baseline="0" dirty="0" smtClean="0"/>
              <a:t>What suggestions do you have for improving student attendance during office hours?  Can be online or f2f…</a:t>
            </a:r>
          </a:p>
          <a:p>
            <a:endParaRPr lang="en-US" dirty="0"/>
          </a:p>
        </p:txBody>
      </p:sp>
      <p:sp>
        <p:nvSpPr>
          <p:cNvPr id="4" name="Slide Number Placeholder 3"/>
          <p:cNvSpPr>
            <a:spLocks noGrp="1"/>
          </p:cNvSpPr>
          <p:nvPr>
            <p:ph type="sldNum" sz="quarter" idx="10"/>
          </p:nvPr>
        </p:nvSpPr>
        <p:spPr/>
        <p:txBody>
          <a:bodyPr/>
          <a:lstStyle/>
          <a:p>
            <a:fld id="{9C309C66-F44C-4F36-9E8D-36A1867A445C}" type="slidenum">
              <a:rPr lang="en-US" smtClean="0"/>
              <a:t>10</a:t>
            </a:fld>
            <a:endParaRPr lang="en-US"/>
          </a:p>
        </p:txBody>
      </p:sp>
    </p:spTree>
    <p:extLst>
      <p:ext uri="{BB962C8B-B14F-4D97-AF65-F5344CB8AC3E}">
        <p14:creationId xmlns:p14="http://schemas.microsoft.com/office/powerpoint/2010/main" val="2619736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Whose</a:t>
            </a:r>
            <a:r>
              <a:rPr lang="en-US" baseline="0" dirty="0" smtClean="0"/>
              <a:t> </a:t>
            </a:r>
            <a:r>
              <a:rPr lang="en-US" dirty="0" smtClean="0"/>
              <a:t>office makes you feel comfortable?  Why?   How could you improve each office?  </a:t>
            </a:r>
            <a:endParaRPr lang="en-US" dirty="0"/>
          </a:p>
        </p:txBody>
      </p:sp>
      <p:sp>
        <p:nvSpPr>
          <p:cNvPr id="4" name="Slide Number Placeholder 3"/>
          <p:cNvSpPr>
            <a:spLocks noGrp="1"/>
          </p:cNvSpPr>
          <p:nvPr>
            <p:ph type="sldNum" sz="quarter" idx="10"/>
          </p:nvPr>
        </p:nvSpPr>
        <p:spPr/>
        <p:txBody>
          <a:bodyPr/>
          <a:lstStyle/>
          <a:p>
            <a:fld id="{9C309C66-F44C-4F36-9E8D-36A1867A445C}" type="slidenum">
              <a:rPr lang="en-US" smtClean="0"/>
              <a:t>11</a:t>
            </a:fld>
            <a:endParaRPr lang="en-US"/>
          </a:p>
        </p:txBody>
      </p:sp>
    </p:spTree>
    <p:extLst>
      <p:ext uri="{BB962C8B-B14F-4D97-AF65-F5344CB8AC3E}">
        <p14:creationId xmlns:p14="http://schemas.microsoft.com/office/powerpoint/2010/main" val="803582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309C66-F44C-4F36-9E8D-36A1867A445C}" type="slidenum">
              <a:rPr lang="en-US" smtClean="0"/>
              <a:t>12</a:t>
            </a:fld>
            <a:endParaRPr lang="en-US"/>
          </a:p>
        </p:txBody>
      </p:sp>
    </p:spTree>
    <p:extLst>
      <p:ext uri="{BB962C8B-B14F-4D97-AF65-F5344CB8AC3E}">
        <p14:creationId xmlns:p14="http://schemas.microsoft.com/office/powerpoint/2010/main" val="2289122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309C66-F44C-4F36-9E8D-36A1867A445C}" type="slidenum">
              <a:rPr lang="en-US" smtClean="0"/>
              <a:t>13</a:t>
            </a:fld>
            <a:endParaRPr lang="en-US"/>
          </a:p>
        </p:txBody>
      </p:sp>
    </p:spTree>
    <p:extLst>
      <p:ext uri="{BB962C8B-B14F-4D97-AF65-F5344CB8AC3E}">
        <p14:creationId xmlns:p14="http://schemas.microsoft.com/office/powerpoint/2010/main" val="681570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them to pull up one of their Canvas classes and show it to the person next</a:t>
            </a:r>
            <a:r>
              <a:rPr lang="en-US" baseline="0" dirty="0" smtClean="0"/>
              <a:t> to them. </a:t>
            </a:r>
            <a:r>
              <a:rPr lang="en-US" dirty="0" smtClean="0"/>
              <a:t> What does that home page tell you about the</a:t>
            </a:r>
            <a:r>
              <a:rPr lang="en-US" baseline="0" dirty="0" smtClean="0"/>
              <a:t> class?  The instructor?</a:t>
            </a:r>
            <a:endParaRPr lang="en-US" dirty="0"/>
          </a:p>
        </p:txBody>
      </p:sp>
      <p:sp>
        <p:nvSpPr>
          <p:cNvPr id="4" name="Slide Number Placeholder 3"/>
          <p:cNvSpPr>
            <a:spLocks noGrp="1"/>
          </p:cNvSpPr>
          <p:nvPr>
            <p:ph type="sldNum" sz="quarter" idx="10"/>
          </p:nvPr>
        </p:nvSpPr>
        <p:spPr/>
        <p:txBody>
          <a:bodyPr/>
          <a:lstStyle/>
          <a:p>
            <a:fld id="{9C309C66-F44C-4F36-9E8D-36A1867A445C}" type="slidenum">
              <a:rPr lang="en-US" smtClean="0"/>
              <a:t>2</a:t>
            </a:fld>
            <a:endParaRPr lang="en-US"/>
          </a:p>
        </p:txBody>
      </p:sp>
    </p:spTree>
    <p:extLst>
      <p:ext uri="{BB962C8B-B14F-4D97-AF65-F5344CB8AC3E}">
        <p14:creationId xmlns:p14="http://schemas.microsoft.com/office/powerpoint/2010/main" val="2482173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attended the Quality Matters regional conference last April</a:t>
            </a:r>
            <a:r>
              <a:rPr lang="en-US" baseline="0" dirty="0" smtClean="0"/>
              <a:t>.  This slide comes from a presentation by two faculty from Portland CC.  They talked about how students felt more connected to their instructor because she told them she had a dog.  The use of warm design helps students to feel more comfortable in the classroom.  A tour of the classroom helps them feel more at home.  What they see is what they think of you!   The link goes to another home page by a geology professor at Penn State.  Note how she has a photo of her in her office, with her Pez dispenser collection behind her.  Also note the use of color in the design of home page.  </a:t>
            </a:r>
          </a:p>
          <a:p>
            <a:endParaRPr lang="en-US" dirty="0"/>
          </a:p>
        </p:txBody>
      </p:sp>
      <p:sp>
        <p:nvSpPr>
          <p:cNvPr id="4" name="Slide Number Placeholder 3"/>
          <p:cNvSpPr>
            <a:spLocks noGrp="1"/>
          </p:cNvSpPr>
          <p:nvPr>
            <p:ph type="sldNum" sz="quarter" idx="10"/>
          </p:nvPr>
        </p:nvSpPr>
        <p:spPr/>
        <p:txBody>
          <a:bodyPr/>
          <a:lstStyle/>
          <a:p>
            <a:fld id="{9C309C66-F44C-4F36-9E8D-36A1867A445C}" type="slidenum">
              <a:rPr lang="en-US" smtClean="0"/>
              <a:t>3</a:t>
            </a:fld>
            <a:endParaRPr lang="en-US"/>
          </a:p>
        </p:txBody>
      </p:sp>
    </p:spTree>
    <p:extLst>
      <p:ext uri="{BB962C8B-B14F-4D97-AF65-F5344CB8AC3E}">
        <p14:creationId xmlns:p14="http://schemas.microsoft.com/office/powerpoint/2010/main" val="2444780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I’d like you to think about two things.  First, what’s one unique and memorable thing about you.  Second, what’s the one thing you’d like your students to know right away about you as a teacher.    Share this with your partner.  Discuss how you can make these two things known on your home page (or in your video intro).    Then, a few of us will share out with the group.   I’m first….what have you learned about me from my presentation thus far?  Any hints as to my interests???</a:t>
            </a:r>
            <a:endParaRPr lang="en-US" dirty="0"/>
          </a:p>
        </p:txBody>
      </p:sp>
      <p:sp>
        <p:nvSpPr>
          <p:cNvPr id="4" name="Slide Number Placeholder 3"/>
          <p:cNvSpPr>
            <a:spLocks noGrp="1"/>
          </p:cNvSpPr>
          <p:nvPr>
            <p:ph type="sldNum" sz="quarter" idx="10"/>
          </p:nvPr>
        </p:nvSpPr>
        <p:spPr/>
        <p:txBody>
          <a:bodyPr/>
          <a:lstStyle/>
          <a:p>
            <a:fld id="{9C309C66-F44C-4F36-9E8D-36A1867A445C}" type="slidenum">
              <a:rPr lang="en-US" smtClean="0"/>
              <a:t>4</a:t>
            </a:fld>
            <a:endParaRPr lang="en-US"/>
          </a:p>
        </p:txBody>
      </p:sp>
    </p:spTree>
    <p:extLst>
      <p:ext uri="{BB962C8B-B14F-4D97-AF65-F5344CB8AC3E}">
        <p14:creationId xmlns:p14="http://schemas.microsoft.com/office/powerpoint/2010/main" val="1505262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Imagine</a:t>
            </a:r>
            <a:r>
              <a:rPr lang="en-US" baseline="0" dirty="0" smtClean="0"/>
              <a:t> yourself as an online student.  What do you want in your professor?</a:t>
            </a:r>
            <a:endParaRPr lang="en-US" dirty="0"/>
          </a:p>
        </p:txBody>
      </p:sp>
      <p:sp>
        <p:nvSpPr>
          <p:cNvPr id="4" name="Slide Number Placeholder 3"/>
          <p:cNvSpPr>
            <a:spLocks noGrp="1"/>
          </p:cNvSpPr>
          <p:nvPr>
            <p:ph type="sldNum" sz="quarter" idx="10"/>
          </p:nvPr>
        </p:nvSpPr>
        <p:spPr/>
        <p:txBody>
          <a:bodyPr/>
          <a:lstStyle/>
          <a:p>
            <a:fld id="{9C309C66-F44C-4F36-9E8D-36A1867A445C}" type="slidenum">
              <a:rPr lang="en-US" smtClean="0"/>
              <a:t>5</a:t>
            </a:fld>
            <a:endParaRPr lang="en-US"/>
          </a:p>
        </p:txBody>
      </p:sp>
    </p:spTree>
    <p:extLst>
      <p:ext uri="{BB962C8B-B14F-4D97-AF65-F5344CB8AC3E}">
        <p14:creationId xmlns:p14="http://schemas.microsoft.com/office/powerpoint/2010/main" val="716656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309C66-F44C-4F36-9E8D-36A1867A445C}" type="slidenum">
              <a:rPr lang="en-US" smtClean="0"/>
              <a:t>6</a:t>
            </a:fld>
            <a:endParaRPr lang="en-US"/>
          </a:p>
        </p:txBody>
      </p:sp>
    </p:spTree>
    <p:extLst>
      <p:ext uri="{BB962C8B-B14F-4D97-AF65-F5344CB8AC3E}">
        <p14:creationId xmlns:p14="http://schemas.microsoft.com/office/powerpoint/2010/main" val="2526585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Brainstorm with your table.  Add</a:t>
            </a:r>
            <a:r>
              <a:rPr lang="en-US" baseline="0" dirty="0" smtClean="0"/>
              <a:t> ideas to the Google Doc. http://bit.ly/1nBx95D</a:t>
            </a:r>
            <a:endParaRPr lang="en-US" dirty="0"/>
          </a:p>
        </p:txBody>
      </p:sp>
      <p:sp>
        <p:nvSpPr>
          <p:cNvPr id="4" name="Slide Number Placeholder 3"/>
          <p:cNvSpPr>
            <a:spLocks noGrp="1"/>
          </p:cNvSpPr>
          <p:nvPr>
            <p:ph type="sldNum" sz="quarter" idx="10"/>
          </p:nvPr>
        </p:nvSpPr>
        <p:spPr/>
        <p:txBody>
          <a:bodyPr/>
          <a:lstStyle/>
          <a:p>
            <a:fld id="{9C309C66-F44C-4F36-9E8D-36A1867A445C}" type="slidenum">
              <a:rPr lang="en-US" smtClean="0"/>
              <a:t>7</a:t>
            </a:fld>
            <a:endParaRPr lang="en-US"/>
          </a:p>
        </p:txBody>
      </p:sp>
    </p:spTree>
    <p:extLst>
      <p:ext uri="{BB962C8B-B14F-4D97-AF65-F5344CB8AC3E}">
        <p14:creationId xmlns:p14="http://schemas.microsoft.com/office/powerpoint/2010/main" val="114305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survey of 600 students</a:t>
            </a:r>
            <a:r>
              <a:rPr lang="en-US" baseline="0" dirty="0" smtClean="0"/>
              <a:t> found 2/3 had not attended office hours, and only 8% attended more than once a month.  </a:t>
            </a:r>
          </a:p>
          <a:p>
            <a:r>
              <a:rPr lang="en-US" baseline="0" dirty="0" smtClean="0"/>
              <a:t>Does this sound like your students?  Are your numbers higher or lower?</a:t>
            </a:r>
          </a:p>
          <a:p>
            <a:r>
              <a:rPr lang="en-US" baseline="0" dirty="0" smtClean="0"/>
              <a:t>Factors that made a difference to students</a:t>
            </a:r>
            <a:endParaRPr lang="en-US" dirty="0"/>
          </a:p>
        </p:txBody>
      </p:sp>
      <p:sp>
        <p:nvSpPr>
          <p:cNvPr id="4" name="Slide Number Placeholder 3"/>
          <p:cNvSpPr>
            <a:spLocks noGrp="1"/>
          </p:cNvSpPr>
          <p:nvPr>
            <p:ph type="sldNum" sz="quarter" idx="10"/>
          </p:nvPr>
        </p:nvSpPr>
        <p:spPr/>
        <p:txBody>
          <a:bodyPr/>
          <a:lstStyle/>
          <a:p>
            <a:fld id="{9C309C66-F44C-4F36-9E8D-36A1867A445C}" type="slidenum">
              <a:rPr lang="en-US" smtClean="0"/>
              <a:t>8</a:t>
            </a:fld>
            <a:endParaRPr lang="en-US"/>
          </a:p>
        </p:txBody>
      </p:sp>
    </p:spTree>
    <p:extLst>
      <p:ext uri="{BB962C8B-B14F-4D97-AF65-F5344CB8AC3E}">
        <p14:creationId xmlns:p14="http://schemas.microsoft.com/office/powerpoint/2010/main" val="797440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309C66-F44C-4F36-9E8D-36A1867A445C}" type="slidenum">
              <a:rPr lang="en-US" smtClean="0"/>
              <a:t>9</a:t>
            </a:fld>
            <a:endParaRPr lang="en-US"/>
          </a:p>
        </p:txBody>
      </p:sp>
    </p:spTree>
    <p:extLst>
      <p:ext uri="{BB962C8B-B14F-4D97-AF65-F5344CB8AC3E}">
        <p14:creationId xmlns:p14="http://schemas.microsoft.com/office/powerpoint/2010/main" val="1578485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rgbClr val="262626"/>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48A87A34-81AB-432B-8DAE-1953F412C126}" type="datetimeFigureOut">
              <a:rPr lang="en-US" smtClean="0"/>
              <a:t>2/1/2016</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958348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12424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47929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53631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20329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62542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2/1/2016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73830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2/1/2016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83488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2/1/2016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33838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749667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48A87A34-81AB-432B-8DAE-1953F412C126}" type="datetimeFigureOut">
              <a:rPr lang="en-US" smtClean="0"/>
              <a:t>2/1/2016</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49374367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48A87A34-81AB-432B-8DAE-1953F412C126}" type="datetimeFigureOut">
              <a:rPr lang="en-US" smtClean="0"/>
              <a:pPr/>
              <a:t>2/1/2016</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97844866"/>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bit.ly/1nBx95D"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ideo" Target="https://www.youtube.com/embed/WVvKnq5XT-g" TargetMode="Externa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WVvKnq5XT-g" TargetMode="External"/><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e-education.psu.edu/earth52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bit.ly/1nBx95D"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5319909" cy="3352800"/>
          </a:xfrm>
        </p:spPr>
        <p:txBody>
          <a:bodyPr/>
          <a:lstStyle/>
          <a:p>
            <a:r>
              <a:rPr lang="en-US" dirty="0" smtClean="0"/>
              <a:t>Instructor Presence</a:t>
            </a:r>
            <a:endParaRPr lang="en-US" dirty="0"/>
          </a:p>
        </p:txBody>
      </p:sp>
      <p:sp>
        <p:nvSpPr>
          <p:cNvPr id="3" name="Subtitle 2"/>
          <p:cNvSpPr>
            <a:spLocks noGrp="1"/>
          </p:cNvSpPr>
          <p:nvPr>
            <p:ph type="subTitle" idx="1"/>
          </p:nvPr>
        </p:nvSpPr>
        <p:spPr/>
        <p:txBody>
          <a:bodyPr/>
          <a:lstStyle/>
          <a:p>
            <a:r>
              <a:rPr lang="en-US" dirty="0"/>
              <a:t>a</a:t>
            </a:r>
            <a:r>
              <a:rPr lang="en-US" dirty="0" smtClean="0"/>
              <a:t>nd First Impressions</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1841" t="1592" r="20696"/>
          <a:stretch/>
        </p:blipFill>
        <p:spPr>
          <a:xfrm>
            <a:off x="5923413" y="0"/>
            <a:ext cx="6268587" cy="6858000"/>
          </a:xfrm>
          <a:prstGeom prst="rect">
            <a:avLst/>
          </a:prstGeom>
        </p:spPr>
      </p:pic>
    </p:spTree>
    <p:extLst>
      <p:ext uri="{BB962C8B-B14F-4D97-AF65-F5344CB8AC3E}">
        <p14:creationId xmlns:p14="http://schemas.microsoft.com/office/powerpoint/2010/main" val="27623385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1148089" cy="1658198"/>
          </a:xfrm>
        </p:spPr>
        <p:txBody>
          <a:bodyPr/>
          <a:lstStyle/>
          <a:p>
            <a:r>
              <a:rPr lang="en-US" dirty="0" smtClean="0">
                <a:solidFill>
                  <a:srgbClr val="C00000"/>
                </a:solidFill>
              </a:rPr>
              <a:t>Office Hours</a:t>
            </a:r>
            <a:endParaRPr lang="en-US" dirty="0">
              <a:solidFill>
                <a:srgbClr val="C00000"/>
              </a:solidFill>
            </a:endParaRPr>
          </a:p>
        </p:txBody>
      </p:sp>
      <p:sp>
        <p:nvSpPr>
          <p:cNvPr id="3" name="TextBox 2"/>
          <p:cNvSpPr txBox="1"/>
          <p:nvPr/>
        </p:nvSpPr>
        <p:spPr>
          <a:xfrm>
            <a:off x="818865" y="1774209"/>
            <a:ext cx="10672550" cy="2677656"/>
          </a:xfrm>
          <a:prstGeom prst="rect">
            <a:avLst/>
          </a:prstGeom>
          <a:solidFill>
            <a:schemeClr val="accent1">
              <a:lumMod val="60000"/>
              <a:lumOff val="40000"/>
            </a:schemeClr>
          </a:solidFill>
        </p:spPr>
        <p:txBody>
          <a:bodyPr wrap="square" rtlCol="0">
            <a:spAutoFit/>
          </a:bodyPr>
          <a:lstStyle/>
          <a:p>
            <a:r>
              <a:rPr lang="en-US" sz="2800" b="1" dirty="0" smtClean="0"/>
              <a:t>Factors That Influenced Whether Students Came to Office Hours:</a:t>
            </a:r>
          </a:p>
          <a:p>
            <a:pPr marL="285750" indent="-285750">
              <a:buFont typeface="Arial" panose="020B0604020202020204" pitchFamily="34" charset="0"/>
              <a:buChar char="•"/>
            </a:pPr>
            <a:r>
              <a:rPr lang="en-US" sz="2800" dirty="0" smtClean="0"/>
              <a:t>Did they get useful feedback?</a:t>
            </a:r>
          </a:p>
          <a:p>
            <a:pPr marL="285750" indent="-285750">
              <a:buFont typeface="Arial" panose="020B0604020202020204" pitchFamily="34" charset="0"/>
              <a:buChar char="•"/>
            </a:pPr>
            <a:r>
              <a:rPr lang="en-US" sz="2800" dirty="0" smtClean="0"/>
              <a:t>Was time/location convenient?</a:t>
            </a:r>
          </a:p>
          <a:p>
            <a:pPr marL="285750" indent="-285750">
              <a:buFont typeface="Arial" panose="020B0604020202020204" pitchFamily="34" charset="0"/>
              <a:buChar char="•"/>
            </a:pPr>
            <a:r>
              <a:rPr lang="en-US" sz="2800" dirty="0" smtClean="0"/>
              <a:t>Course level, distribution vs. their major, large vs. small class</a:t>
            </a:r>
          </a:p>
          <a:p>
            <a:pPr marL="285750" indent="-285750">
              <a:buFont typeface="Arial" panose="020B0604020202020204" pitchFamily="34" charset="0"/>
              <a:buChar char="•"/>
            </a:pPr>
            <a:r>
              <a:rPr lang="en-US" sz="2800" dirty="0" smtClean="0"/>
              <a:t>Were they already taking advantage of tutoring?</a:t>
            </a:r>
          </a:p>
          <a:p>
            <a:pPr marL="285750" indent="-285750">
              <a:buFont typeface="Arial" panose="020B0604020202020204" pitchFamily="34" charset="0"/>
              <a:buChar char="•"/>
            </a:pPr>
            <a:r>
              <a:rPr lang="en-US" sz="2800" dirty="0" smtClean="0"/>
              <a:t>Fear/intimidation</a:t>
            </a:r>
            <a:endParaRPr lang="en-US" sz="2800" dirty="0"/>
          </a:p>
        </p:txBody>
      </p:sp>
      <p:sp>
        <p:nvSpPr>
          <p:cNvPr id="4" name="Rectangle 3"/>
          <p:cNvSpPr/>
          <p:nvPr/>
        </p:nvSpPr>
        <p:spPr>
          <a:xfrm>
            <a:off x="2789464" y="4779411"/>
            <a:ext cx="5904159" cy="707886"/>
          </a:xfrm>
          <a:prstGeom prst="rect">
            <a:avLst/>
          </a:prstGeom>
        </p:spPr>
        <p:txBody>
          <a:bodyPr wrap="square">
            <a:spAutoFit/>
          </a:bodyPr>
          <a:lstStyle/>
          <a:p>
            <a:pPr algn="ctr"/>
            <a:r>
              <a:rPr lang="en-US" sz="4000" dirty="0">
                <a:hlinkClick r:id="rId3"/>
              </a:rPr>
              <a:t>http://bit.ly/1nBx95D</a:t>
            </a:r>
            <a:r>
              <a:rPr lang="en-US" sz="4000" dirty="0"/>
              <a:t> </a:t>
            </a:r>
          </a:p>
        </p:txBody>
      </p:sp>
    </p:spTree>
    <p:extLst>
      <p:ext uri="{BB962C8B-B14F-4D97-AF65-F5344CB8AC3E}">
        <p14:creationId xmlns:p14="http://schemas.microsoft.com/office/powerpoint/2010/main" val="90657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upbeacon.com/wp-content/uploads/2013/09/Professor-Hi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6331" y="0"/>
            <a:ext cx="4842726" cy="322769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s3.amazonaws.com/media.urc/5306_joe_hoyle_3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07976"/>
            <a:ext cx="4122974" cy="2750024"/>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s://www.amherst.edu/system/files/media/DanielBarbezat_Selects_007_267x4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995" y="3862316"/>
            <a:ext cx="5105005" cy="2995684"/>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http://cmsimg.burlingtonfreepress.com/apps/pbcsi.dll/bilde?Site=BT&amp;Date=20130411&amp;Category=NEWS02&amp;ArtNo=304110024&amp;Ref=AR&amp;MaxW=640&amp;Border=0&amp;UVM-professor-poet-Major-Jackson-wins-Guggenheim-Fellowship"/>
          <p:cNvPicPr>
            <a:picLocks noChangeAspect="1" noChangeArrowheads="1"/>
          </p:cNvPicPr>
          <p:nvPr/>
        </p:nvPicPr>
        <p:blipFill rotWithShape="1">
          <a:blip r:embed="rId6">
            <a:extLst>
              <a:ext uri="{28A0092B-C50C-407E-A947-70E740481C1C}">
                <a14:useLocalDpi xmlns:a14="http://schemas.microsoft.com/office/drawing/2010/main" val="0"/>
              </a:ext>
            </a:extLst>
          </a:blip>
          <a:srcRect t="9560" r="1466"/>
          <a:stretch/>
        </p:blipFill>
        <p:spPr bwMode="auto">
          <a:xfrm>
            <a:off x="0" y="0"/>
            <a:ext cx="4644336" cy="2784143"/>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http://www.math.ucla.edu/~paige/Office%20hours%2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29933" y="1282889"/>
            <a:ext cx="4519699" cy="3389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486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WVvKnq5XT-g"/>
          <p:cNvPicPr>
            <a:picLocks noRot="1" noChangeAspect="1"/>
          </p:cNvPicPr>
          <p:nvPr>
            <a:videoFile r:link="rId1"/>
          </p:nvPr>
        </p:nvPicPr>
        <p:blipFill>
          <a:blip r:embed="rId4"/>
          <a:stretch>
            <a:fillRect/>
          </a:stretch>
        </p:blipFill>
        <p:spPr>
          <a:xfrm>
            <a:off x="573206" y="418815"/>
            <a:ext cx="11013743" cy="6195231"/>
          </a:xfrm>
          <a:prstGeom prst="rect">
            <a:avLst/>
          </a:prstGeom>
        </p:spPr>
      </p:pic>
    </p:spTree>
    <p:extLst>
      <p:ext uri="{BB962C8B-B14F-4D97-AF65-F5344CB8AC3E}">
        <p14:creationId xmlns:p14="http://schemas.microsoft.com/office/powerpoint/2010/main" val="35836672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1132" y="246820"/>
            <a:ext cx="9349854" cy="1293028"/>
          </a:xfrm>
        </p:spPr>
        <p:txBody>
          <a:bodyPr/>
          <a:lstStyle/>
          <a:p>
            <a:r>
              <a:rPr lang="en-US" dirty="0" smtClean="0">
                <a:solidFill>
                  <a:srgbClr val="C00000"/>
                </a:solidFill>
                <a:hlinkClick r:id="rId3"/>
              </a:rPr>
              <a:t>I am worried about my grade</a:t>
            </a:r>
            <a:r>
              <a:rPr lang="en-US" dirty="0" smtClean="0">
                <a:solidFill>
                  <a:srgbClr val="C00000"/>
                </a:solidFill>
              </a:rPr>
              <a:t>….</a:t>
            </a:r>
            <a:endParaRPr lang="en-US" dirty="0">
              <a:solidFill>
                <a:srgbClr val="C00000"/>
              </a:solidFill>
            </a:endParaRPr>
          </a:p>
        </p:txBody>
      </p:sp>
      <p:grpSp>
        <p:nvGrpSpPr>
          <p:cNvPr id="12" name="Group 11"/>
          <p:cNvGrpSpPr/>
          <p:nvPr/>
        </p:nvGrpSpPr>
        <p:grpSpPr>
          <a:xfrm>
            <a:off x="2970661" y="1269290"/>
            <a:ext cx="8629936" cy="5588710"/>
            <a:chOff x="241109" y="1269290"/>
            <a:chExt cx="8629936" cy="5588710"/>
          </a:xfrm>
        </p:grpSpPr>
        <p:grpSp>
          <p:nvGrpSpPr>
            <p:cNvPr id="11" name="Group 10"/>
            <p:cNvGrpSpPr/>
            <p:nvPr/>
          </p:nvGrpSpPr>
          <p:grpSpPr>
            <a:xfrm>
              <a:off x="247933" y="1269290"/>
              <a:ext cx="8623112" cy="5588710"/>
              <a:chOff x="253051" y="1269290"/>
              <a:chExt cx="8623112" cy="5588710"/>
            </a:xfrm>
          </p:grpSpPr>
          <p:pic>
            <p:nvPicPr>
              <p:cNvPr id="3" name="Picture 2"/>
              <p:cNvPicPr>
                <a:picLocks noChangeAspect="1"/>
              </p:cNvPicPr>
              <p:nvPr/>
            </p:nvPicPr>
            <p:blipFill rotWithShape="1">
              <a:blip r:embed="rId4"/>
              <a:srcRect l="6144" t="25158" r="46807" b="52819"/>
              <a:stretch/>
            </p:blipFill>
            <p:spPr>
              <a:xfrm>
                <a:off x="253051" y="1269290"/>
                <a:ext cx="8604346" cy="2265528"/>
              </a:xfrm>
              <a:prstGeom prst="rect">
                <a:avLst/>
              </a:prstGeom>
            </p:spPr>
          </p:pic>
          <p:pic>
            <p:nvPicPr>
              <p:cNvPr id="7" name="Picture 6"/>
              <p:cNvPicPr>
                <a:picLocks noChangeAspect="1"/>
              </p:cNvPicPr>
              <p:nvPr/>
            </p:nvPicPr>
            <p:blipFill rotWithShape="1">
              <a:blip r:embed="rId5"/>
              <a:srcRect l="5223" t="49416" r="47626" b="40103"/>
              <a:stretch/>
            </p:blipFill>
            <p:spPr>
              <a:xfrm>
                <a:off x="253051" y="4084216"/>
                <a:ext cx="8623112" cy="1078172"/>
              </a:xfrm>
              <a:prstGeom prst="rect">
                <a:avLst/>
              </a:prstGeom>
            </p:spPr>
          </p:pic>
          <p:pic>
            <p:nvPicPr>
              <p:cNvPr id="6" name="Picture 5"/>
              <p:cNvPicPr>
                <a:picLocks noChangeAspect="1"/>
              </p:cNvPicPr>
              <p:nvPr/>
            </p:nvPicPr>
            <p:blipFill rotWithShape="1">
              <a:blip r:embed="rId6"/>
              <a:srcRect l="4546" t="39353" r="48330" b="51227"/>
              <a:stretch/>
            </p:blipFill>
            <p:spPr>
              <a:xfrm>
                <a:off x="253051" y="5162388"/>
                <a:ext cx="8617994" cy="968994"/>
              </a:xfrm>
              <a:prstGeom prst="rect">
                <a:avLst/>
              </a:prstGeom>
            </p:spPr>
          </p:pic>
          <p:pic>
            <p:nvPicPr>
              <p:cNvPr id="9" name="Picture 8"/>
              <p:cNvPicPr>
                <a:picLocks noChangeAspect="1"/>
              </p:cNvPicPr>
              <p:nvPr/>
            </p:nvPicPr>
            <p:blipFill rotWithShape="1">
              <a:blip r:embed="rId4"/>
              <a:srcRect l="6144" t="37474" r="51893" b="52819"/>
              <a:stretch/>
            </p:blipFill>
            <p:spPr>
              <a:xfrm>
                <a:off x="253051" y="2230249"/>
                <a:ext cx="7674024" cy="998609"/>
              </a:xfrm>
              <a:prstGeom prst="rect">
                <a:avLst/>
              </a:prstGeom>
            </p:spPr>
          </p:pic>
          <p:pic>
            <p:nvPicPr>
              <p:cNvPr id="10" name="Picture 9"/>
              <p:cNvPicPr>
                <a:picLocks noChangeAspect="1"/>
              </p:cNvPicPr>
              <p:nvPr/>
            </p:nvPicPr>
            <p:blipFill rotWithShape="1">
              <a:blip r:embed="rId7"/>
              <a:srcRect l="4876" t="31790" r="48149" b="59036"/>
              <a:stretch/>
            </p:blipFill>
            <p:spPr>
              <a:xfrm>
                <a:off x="266698" y="5914300"/>
                <a:ext cx="8590699" cy="943700"/>
              </a:xfrm>
              <a:prstGeom prst="rect">
                <a:avLst/>
              </a:prstGeom>
            </p:spPr>
          </p:pic>
        </p:grpSp>
        <p:pic>
          <p:nvPicPr>
            <p:cNvPr id="5" name="Picture 4"/>
            <p:cNvPicPr>
              <a:picLocks noChangeAspect="1"/>
            </p:cNvPicPr>
            <p:nvPr/>
          </p:nvPicPr>
          <p:blipFill rotWithShape="1">
            <a:blip r:embed="rId5"/>
            <a:srcRect l="5223" t="25821" r="47653" b="61974"/>
            <a:stretch/>
          </p:blipFill>
          <p:spPr>
            <a:xfrm>
              <a:off x="241109" y="3080512"/>
              <a:ext cx="8617994" cy="1255496"/>
            </a:xfrm>
            <a:prstGeom prst="rect">
              <a:avLst/>
            </a:prstGeom>
          </p:spPr>
        </p:pic>
      </p:grpSp>
      <p:sp>
        <p:nvSpPr>
          <p:cNvPr id="8" name="Rounded Rectangle 7"/>
          <p:cNvSpPr/>
          <p:nvPr/>
        </p:nvSpPr>
        <p:spPr>
          <a:xfrm>
            <a:off x="2797791" y="4084216"/>
            <a:ext cx="9103057" cy="107817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076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027" y="559657"/>
            <a:ext cx="9145137" cy="1293028"/>
          </a:xfrm>
        </p:spPr>
        <p:txBody>
          <a:bodyPr/>
          <a:lstStyle/>
          <a:p>
            <a:r>
              <a:rPr lang="en-US" dirty="0" smtClean="0">
                <a:solidFill>
                  <a:srgbClr val="C00000"/>
                </a:solidFill>
              </a:rPr>
              <a:t>What </a:t>
            </a:r>
            <a:r>
              <a:rPr lang="en-US" dirty="0">
                <a:solidFill>
                  <a:srgbClr val="C00000"/>
                </a:solidFill>
              </a:rPr>
              <a:t>D</a:t>
            </a:r>
            <a:r>
              <a:rPr lang="en-US" dirty="0" smtClean="0">
                <a:solidFill>
                  <a:srgbClr val="C00000"/>
                </a:solidFill>
              </a:rPr>
              <a:t>o Your Students See First?</a:t>
            </a:r>
            <a:endParaRPr lang="en-US" dirty="0">
              <a:solidFill>
                <a:srgbClr val="C00000"/>
              </a:solidFill>
            </a:endParaRPr>
          </a:p>
        </p:txBody>
      </p:sp>
      <p:pic>
        <p:nvPicPr>
          <p:cNvPr id="4" name="Picture 3"/>
          <p:cNvPicPr>
            <a:picLocks noChangeAspect="1"/>
          </p:cNvPicPr>
          <p:nvPr/>
        </p:nvPicPr>
        <p:blipFill rotWithShape="1">
          <a:blip r:embed="rId3"/>
          <a:srcRect l="-24" t="15598" r="54669" b="24771"/>
          <a:stretch/>
        </p:blipFill>
        <p:spPr>
          <a:xfrm>
            <a:off x="1278624" y="1743503"/>
            <a:ext cx="6186702" cy="4575410"/>
          </a:xfrm>
          <a:prstGeom prst="rect">
            <a:avLst/>
          </a:prstGeom>
        </p:spPr>
      </p:pic>
      <p:sp>
        <p:nvSpPr>
          <p:cNvPr id="5" name="TextBox 4"/>
          <p:cNvSpPr txBox="1"/>
          <p:nvPr/>
        </p:nvSpPr>
        <p:spPr>
          <a:xfrm>
            <a:off x="7806519" y="1961817"/>
            <a:ext cx="4012442" cy="1938992"/>
          </a:xfrm>
          <a:prstGeom prst="rect">
            <a:avLst/>
          </a:prstGeom>
          <a:solidFill>
            <a:schemeClr val="accent1">
              <a:lumMod val="20000"/>
              <a:lumOff val="80000"/>
            </a:schemeClr>
          </a:solidFill>
        </p:spPr>
        <p:txBody>
          <a:bodyPr wrap="square" rtlCol="0">
            <a:spAutoFit/>
          </a:bodyPr>
          <a:lstStyle/>
          <a:p>
            <a:pPr marL="342900" indent="-342900">
              <a:buFont typeface="Arial" panose="020B0604020202020204" pitchFamily="34" charset="0"/>
              <a:buChar char="•"/>
            </a:pPr>
            <a:r>
              <a:rPr lang="en-US" sz="2400" dirty="0" smtClean="0"/>
              <a:t>What does home page say about the class?</a:t>
            </a:r>
          </a:p>
          <a:p>
            <a:endParaRPr lang="en-US" sz="2400" dirty="0" smtClean="0"/>
          </a:p>
          <a:p>
            <a:pPr marL="342900" indent="-342900">
              <a:buFont typeface="Arial" panose="020B0604020202020204" pitchFamily="34" charset="0"/>
              <a:buChar char="•"/>
            </a:pPr>
            <a:r>
              <a:rPr lang="en-US" sz="2400" dirty="0" smtClean="0"/>
              <a:t>What does home page say about YOU?</a:t>
            </a:r>
            <a:endParaRPr lang="en-US" sz="2400" dirty="0"/>
          </a:p>
        </p:txBody>
      </p:sp>
    </p:spTree>
    <p:extLst>
      <p:ext uri="{BB962C8B-B14F-4D97-AF65-F5344CB8AC3E}">
        <p14:creationId xmlns:p14="http://schemas.microsoft.com/office/powerpoint/2010/main" val="13130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21671" y="1192154"/>
            <a:ext cx="1774210" cy="431930"/>
          </a:xfrm>
        </p:spPr>
        <p:txBody>
          <a:bodyPr>
            <a:normAutofit fontScale="70000" lnSpcReduction="20000"/>
          </a:bodyPr>
          <a:lstStyle/>
          <a:p>
            <a:r>
              <a:rPr lang="en-US" dirty="0" smtClean="0">
                <a:hlinkClick r:id="rId3"/>
              </a:rPr>
              <a:t>Eliza Richardson, Penn State U</a:t>
            </a:r>
            <a:endParaRPr lang="en-US" dirty="0"/>
          </a:p>
        </p:txBody>
      </p:sp>
      <p:grpSp>
        <p:nvGrpSpPr>
          <p:cNvPr id="7" name="Group 6"/>
          <p:cNvGrpSpPr/>
          <p:nvPr/>
        </p:nvGrpSpPr>
        <p:grpSpPr>
          <a:xfrm>
            <a:off x="191069" y="346250"/>
            <a:ext cx="11758637" cy="6205391"/>
            <a:chOff x="777923" y="1590471"/>
            <a:chExt cx="10772904" cy="4755740"/>
          </a:xfrm>
        </p:grpSpPr>
        <p:pic>
          <p:nvPicPr>
            <p:cNvPr id="5" name="Picture 4"/>
            <p:cNvPicPr>
              <a:picLocks noChangeAspect="1"/>
            </p:cNvPicPr>
            <p:nvPr/>
          </p:nvPicPr>
          <p:blipFill rotWithShape="1">
            <a:blip r:embed="rId4"/>
            <a:srcRect l="4607" t="24527" r="44188" b="23214"/>
            <a:stretch/>
          </p:blipFill>
          <p:spPr>
            <a:xfrm>
              <a:off x="777923" y="1590471"/>
              <a:ext cx="8284192" cy="4755740"/>
            </a:xfrm>
            <a:prstGeom prst="rect">
              <a:avLst/>
            </a:prstGeom>
          </p:spPr>
        </p:pic>
        <p:sp>
          <p:nvSpPr>
            <p:cNvPr id="6" name="TextBox 5"/>
            <p:cNvSpPr txBox="1"/>
            <p:nvPr/>
          </p:nvSpPr>
          <p:spPr>
            <a:xfrm>
              <a:off x="9080355" y="5422881"/>
              <a:ext cx="2470472" cy="923330"/>
            </a:xfrm>
            <a:prstGeom prst="rect">
              <a:avLst/>
            </a:prstGeom>
            <a:noFill/>
          </p:spPr>
          <p:txBody>
            <a:bodyPr wrap="square" rtlCol="0">
              <a:spAutoFit/>
            </a:bodyPr>
            <a:lstStyle/>
            <a:p>
              <a:r>
                <a:rPr lang="en-US" dirty="0" smtClean="0"/>
                <a:t>Slide from presentation by Alexa </a:t>
              </a:r>
              <a:r>
                <a:rPr lang="en-US" dirty="0" err="1" smtClean="0"/>
                <a:t>Maros</a:t>
              </a:r>
              <a:r>
                <a:rPr lang="en-US" dirty="0" smtClean="0"/>
                <a:t> &amp; Lori </a:t>
              </a:r>
              <a:r>
                <a:rPr lang="en-US" dirty="0" err="1" smtClean="0"/>
                <a:t>Wamsley</a:t>
              </a:r>
              <a:r>
                <a:rPr lang="en-US" dirty="0" smtClean="0"/>
                <a:t>, PCC, at QM Works, 2015</a:t>
              </a:r>
              <a:endParaRPr lang="en-US" dirty="0"/>
            </a:p>
          </p:txBody>
        </p:sp>
      </p:grpSp>
    </p:spTree>
    <p:extLst>
      <p:ext uri="{BB962C8B-B14F-4D97-AF65-F5344CB8AC3E}">
        <p14:creationId xmlns:p14="http://schemas.microsoft.com/office/powerpoint/2010/main" val="91599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Think about…</a:t>
            </a:r>
            <a:endParaRPr lang="en-US" dirty="0">
              <a:solidFill>
                <a:srgbClr val="C00000"/>
              </a:solidFill>
            </a:endParaRPr>
          </a:p>
        </p:txBody>
      </p:sp>
      <p:sp>
        <p:nvSpPr>
          <p:cNvPr id="3" name="Content Placeholder 2"/>
          <p:cNvSpPr>
            <a:spLocks noGrp="1"/>
          </p:cNvSpPr>
          <p:nvPr>
            <p:ph idx="1"/>
          </p:nvPr>
        </p:nvSpPr>
        <p:spPr>
          <a:xfrm>
            <a:off x="499236" y="2011680"/>
            <a:ext cx="5874268" cy="3802265"/>
          </a:xfrm>
          <a:solidFill>
            <a:schemeClr val="bg2">
              <a:lumMod val="75000"/>
            </a:schemeClr>
          </a:solidFill>
        </p:spPr>
        <p:txBody>
          <a:bodyPr>
            <a:normAutofit/>
          </a:bodyPr>
          <a:lstStyle/>
          <a:p>
            <a:pPr indent="-365760">
              <a:buFont typeface="Wingdings" panose="05000000000000000000" pitchFamily="2" charset="2"/>
              <a:buChar char="v"/>
            </a:pPr>
            <a:r>
              <a:rPr lang="en-US" sz="3600" dirty="0" smtClean="0"/>
              <a:t>One unique, memorable thing about you.</a:t>
            </a:r>
          </a:p>
          <a:p>
            <a:pPr marL="0" indent="0">
              <a:buNone/>
            </a:pPr>
            <a:endParaRPr lang="en-US" sz="3600" dirty="0" smtClean="0"/>
          </a:p>
          <a:p>
            <a:pPr indent="-365760">
              <a:buFont typeface="Wingdings" panose="05000000000000000000" pitchFamily="2" charset="2"/>
              <a:buChar char="v"/>
            </a:pPr>
            <a:r>
              <a:rPr lang="en-US" sz="3600" dirty="0" smtClean="0"/>
              <a:t>One thing you’d like your students to know about you as a teacher.</a:t>
            </a:r>
            <a:endParaRPr lang="en-US" sz="3600"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2985" r="38308"/>
          <a:stretch/>
        </p:blipFill>
        <p:spPr>
          <a:xfrm>
            <a:off x="6550925" y="204716"/>
            <a:ext cx="5641075" cy="6653284"/>
          </a:xfrm>
          <a:prstGeom prst="rect">
            <a:avLst/>
          </a:prstGeom>
        </p:spPr>
      </p:pic>
    </p:spTree>
    <p:extLst>
      <p:ext uri="{BB962C8B-B14F-4D97-AF65-F5344CB8AC3E}">
        <p14:creationId xmlns:p14="http://schemas.microsoft.com/office/powerpoint/2010/main" val="36420412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What Do Students Want?</a:t>
            </a:r>
            <a:endParaRPr lang="en-US" dirty="0">
              <a:solidFill>
                <a:srgbClr val="C00000"/>
              </a:solidFill>
            </a:endParaRPr>
          </a:p>
        </p:txBody>
      </p:sp>
      <p:sp>
        <p:nvSpPr>
          <p:cNvPr id="3" name="Content Placeholder 2"/>
          <p:cNvSpPr>
            <a:spLocks noGrp="1"/>
          </p:cNvSpPr>
          <p:nvPr>
            <p:ph idx="1"/>
          </p:nvPr>
        </p:nvSpPr>
        <p:spPr>
          <a:xfrm>
            <a:off x="676274" y="2157731"/>
            <a:ext cx="10753725" cy="3766185"/>
          </a:xfrm>
        </p:spPr>
        <p:txBody>
          <a:bodyPr/>
          <a:lstStyle/>
          <a:p>
            <a:pPr>
              <a:buFont typeface="Wingdings" panose="05000000000000000000" pitchFamily="2" charset="2"/>
              <a:buChar char="ü"/>
            </a:pPr>
            <a:r>
              <a:rPr lang="en-US" dirty="0" smtClean="0"/>
              <a:t>A connection to the instructor</a:t>
            </a:r>
          </a:p>
          <a:p>
            <a:pPr>
              <a:buFont typeface="Wingdings" panose="05000000000000000000" pitchFamily="2" charset="2"/>
              <a:buChar char="ü"/>
            </a:pPr>
            <a:r>
              <a:rPr lang="en-US" dirty="0" smtClean="0"/>
              <a:t>Caring instructor</a:t>
            </a:r>
          </a:p>
          <a:p>
            <a:pPr marL="4572" lvl="1" indent="0">
              <a:buNone/>
            </a:pPr>
            <a:r>
              <a:rPr lang="en-US" dirty="0"/>
              <a:t>	</a:t>
            </a:r>
            <a:r>
              <a:rPr lang="en-US" dirty="0" smtClean="0"/>
              <a:t>--Used live audio/video chats or lectures</a:t>
            </a:r>
          </a:p>
          <a:p>
            <a:pPr marL="4572" lvl="1" indent="0">
              <a:buNone/>
            </a:pPr>
            <a:r>
              <a:rPr lang="en-US" dirty="0"/>
              <a:t>	</a:t>
            </a:r>
            <a:r>
              <a:rPr lang="en-US" dirty="0" smtClean="0"/>
              <a:t>--Posts frequently in chat rooms</a:t>
            </a:r>
          </a:p>
          <a:p>
            <a:pPr marL="4572" lvl="1" indent="0">
              <a:buNone/>
            </a:pPr>
            <a:r>
              <a:rPr lang="en-US" dirty="0"/>
              <a:t>	</a:t>
            </a:r>
            <a:r>
              <a:rPr lang="en-US" dirty="0" smtClean="0"/>
              <a:t>--Invited student questions and responded quickly</a:t>
            </a:r>
          </a:p>
          <a:p>
            <a:pPr marL="4572" lvl="1" indent="0">
              <a:buNone/>
            </a:pPr>
            <a:r>
              <a:rPr lang="en-US" dirty="0"/>
              <a:t>	</a:t>
            </a:r>
            <a:r>
              <a:rPr lang="en-US" dirty="0" smtClean="0"/>
              <a:t>--Provided detailed feedback on assignments</a:t>
            </a:r>
          </a:p>
          <a:p>
            <a:pPr marL="4572" lvl="1" indent="0">
              <a:buNone/>
            </a:pPr>
            <a:r>
              <a:rPr lang="en-US" dirty="0"/>
              <a:t>	</a:t>
            </a:r>
            <a:r>
              <a:rPr lang="en-US" dirty="0" smtClean="0"/>
              <a:t>--Asked for and responded to student feedback about the course</a:t>
            </a:r>
          </a:p>
          <a:p>
            <a:pPr marL="4572" lvl="1" indent="0">
              <a:buNone/>
            </a:pPr>
            <a:r>
              <a:rPr lang="en-US" dirty="0"/>
              <a:t>	</a:t>
            </a:r>
            <a:r>
              <a:rPr lang="en-US" dirty="0" smtClean="0"/>
              <a:t>--Clearly describe purpose of technology tools</a:t>
            </a:r>
          </a:p>
          <a:p>
            <a:pPr>
              <a:buFont typeface="Wingdings" panose="05000000000000000000" pitchFamily="2" charset="2"/>
              <a:buChar char="v"/>
            </a:pPr>
            <a:endParaRPr lang="en-US" dirty="0" smtClean="0"/>
          </a:p>
        </p:txBody>
      </p:sp>
      <p:sp>
        <p:nvSpPr>
          <p:cNvPr id="4" name="TextBox 3"/>
          <p:cNvSpPr txBox="1"/>
          <p:nvPr/>
        </p:nvSpPr>
        <p:spPr>
          <a:xfrm>
            <a:off x="676273" y="5923916"/>
            <a:ext cx="11047153" cy="646331"/>
          </a:xfrm>
          <a:prstGeom prst="rect">
            <a:avLst/>
          </a:prstGeom>
          <a:noFill/>
        </p:spPr>
        <p:txBody>
          <a:bodyPr wrap="square" rtlCol="0">
            <a:spAutoFit/>
          </a:bodyPr>
          <a:lstStyle/>
          <a:p>
            <a:r>
              <a:rPr lang="en-US" dirty="0" smtClean="0"/>
              <a:t>Data from “Creating an Effective Online Instructor Presence,” Community College Research Center, Columbia University, 2013</a:t>
            </a:r>
            <a:endParaRPr lang="en-US" dirty="0"/>
          </a:p>
        </p:txBody>
      </p:sp>
      <p:pic>
        <p:nvPicPr>
          <p:cNvPr id="3074" name="Picture 2" descr="http://worldartsme.com/images/classroom-wish-list-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7880" y="337772"/>
            <a:ext cx="3209925"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59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 y="499533"/>
            <a:ext cx="2754716" cy="1658198"/>
          </a:xfrm>
        </p:spPr>
        <p:txBody>
          <a:bodyPr>
            <a:normAutofit fontScale="90000"/>
          </a:bodyPr>
          <a:lstStyle/>
          <a:p>
            <a:r>
              <a:rPr lang="en-US" dirty="0" smtClean="0">
                <a:solidFill>
                  <a:srgbClr val="C00000"/>
                </a:solidFill>
              </a:rPr>
              <a:t>Real Student Feedback</a:t>
            </a:r>
            <a:endParaRPr lang="en-US" dirty="0">
              <a:solidFill>
                <a:srgbClr val="C00000"/>
              </a:solidFill>
            </a:endParaRPr>
          </a:p>
        </p:txBody>
      </p:sp>
      <p:pic>
        <p:nvPicPr>
          <p:cNvPr id="12" name="Picture 11"/>
          <p:cNvPicPr>
            <a:picLocks noChangeAspect="1"/>
          </p:cNvPicPr>
          <p:nvPr/>
        </p:nvPicPr>
        <p:blipFill rotWithShape="1">
          <a:blip r:embed="rId3"/>
          <a:srcRect l="26368" t="27811" r="38259" b="14657"/>
          <a:stretch/>
        </p:blipFill>
        <p:spPr>
          <a:xfrm>
            <a:off x="3575713" y="196679"/>
            <a:ext cx="6919415" cy="6330365"/>
          </a:xfrm>
          <a:prstGeom prst="rect">
            <a:avLst/>
          </a:prstGeom>
          <a:ln>
            <a:solidFill>
              <a:schemeClr val="tx1"/>
            </a:solidFill>
          </a:ln>
        </p:spPr>
      </p:pic>
      <p:sp>
        <p:nvSpPr>
          <p:cNvPr id="13" name="Rectangle 12"/>
          <p:cNvSpPr/>
          <p:nvPr/>
        </p:nvSpPr>
        <p:spPr>
          <a:xfrm>
            <a:off x="3739488" y="1105469"/>
            <a:ext cx="1132763" cy="291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Course name deleted</a:t>
            </a:r>
            <a:endParaRPr lang="en-US" sz="1000" dirty="0">
              <a:solidFill>
                <a:schemeClr val="tx1"/>
              </a:solidFill>
            </a:endParaRPr>
          </a:p>
        </p:txBody>
      </p:sp>
    </p:spTree>
    <p:extLst>
      <p:ext uri="{BB962C8B-B14F-4D97-AF65-F5344CB8AC3E}">
        <p14:creationId xmlns:p14="http://schemas.microsoft.com/office/powerpoint/2010/main" val="5772365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How Can We Make Better Connections? </a:t>
            </a:r>
            <a:endParaRPr lang="en-US" dirty="0">
              <a:solidFill>
                <a:srgbClr val="C00000"/>
              </a:solidFill>
            </a:endParaRPr>
          </a:p>
        </p:txBody>
      </p:sp>
      <p:sp>
        <p:nvSpPr>
          <p:cNvPr id="3" name="Content Placeholder 2"/>
          <p:cNvSpPr>
            <a:spLocks noGrp="1"/>
          </p:cNvSpPr>
          <p:nvPr>
            <p:ph idx="1"/>
          </p:nvPr>
        </p:nvSpPr>
        <p:spPr/>
        <p:txBody>
          <a:bodyPr>
            <a:normAutofit/>
          </a:bodyPr>
          <a:lstStyle/>
          <a:p>
            <a:pPr algn="ctr"/>
            <a:r>
              <a:rPr lang="en-US" sz="5400" dirty="0">
                <a:hlinkClick r:id="rId3"/>
              </a:rPr>
              <a:t>http://</a:t>
            </a:r>
            <a:r>
              <a:rPr lang="en-US" sz="5400" dirty="0" smtClean="0">
                <a:hlinkClick r:id="rId3"/>
              </a:rPr>
              <a:t>bit.ly/1nBx95D</a:t>
            </a:r>
            <a:r>
              <a:rPr lang="en-US" sz="5400" dirty="0" smtClean="0"/>
              <a:t> </a:t>
            </a:r>
            <a:endParaRPr lang="en-US" sz="5400" dirty="0"/>
          </a:p>
        </p:txBody>
      </p:sp>
      <p:pic>
        <p:nvPicPr>
          <p:cNvPr id="2050" name="Picture 2" descr="http://www.connectingup.org/sites/default/files/ch/Fotolia_37122502_Subscription_Monthly_XX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6974" y="3098042"/>
            <a:ext cx="5447829" cy="3636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8538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1148089" cy="1658198"/>
          </a:xfrm>
        </p:spPr>
        <p:txBody>
          <a:bodyPr/>
          <a:lstStyle/>
          <a:p>
            <a:r>
              <a:rPr lang="en-US" dirty="0" smtClean="0">
                <a:solidFill>
                  <a:srgbClr val="C00000"/>
                </a:solidFill>
              </a:rPr>
              <a:t>Office Hours</a:t>
            </a:r>
            <a:endParaRPr lang="en-US" dirty="0">
              <a:solidFill>
                <a:srgbClr val="C00000"/>
              </a:solidFill>
            </a:endParaRPr>
          </a:p>
        </p:txBody>
      </p:sp>
      <p:pic>
        <p:nvPicPr>
          <p:cNvPr id="1028" name="Picture 4" descr="https://media.licdn.com/mpr/mpr/shrinknp_800_800/AAEAAQAAAAAAAADaAAAAJGE4ODA0NGQ1LWEwMmEtNDRjNy04NDkzLTA3OTZhYTUzMWY2Y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8352" y="672151"/>
            <a:ext cx="7129012" cy="5382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6145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staff.academickeys.com/all/cartoon.php?dothis=image_full&amp;cartoon%5BIDX%5D=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9427" y="221775"/>
            <a:ext cx="7414194" cy="6066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503688"/>
      </p:ext>
    </p:extLst>
  </p:cSld>
  <p:clrMapOvr>
    <a:masterClrMapping/>
  </p:clrMapOvr>
  <p:timing>
    <p:tnLst>
      <p:par>
        <p:cTn id="1" dur="indefinite" restart="never" nodeType="tmRoot"/>
      </p:par>
    </p:tnLst>
  </p:timing>
</p:sld>
</file>

<file path=ppt/theme/theme1.xml><?xml version="1.0" encoding="utf-8"?>
<a:theme xmlns:a="http://schemas.openxmlformats.org/drawingml/2006/main" name="Metropolitan">
  <a:themeElements>
    <a:clrScheme name="Custom 4">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811717"/>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0941A018-FB9B-4401-A32C-7E04526866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Metropolitan</Template>
  <TotalTime>456</TotalTime>
  <Words>626</Words>
  <Application>Microsoft Office PowerPoint</Application>
  <PresentationFormat>Widescreen</PresentationFormat>
  <Paragraphs>64</Paragraphs>
  <Slides>13</Slides>
  <Notes>13</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Wingdings</vt:lpstr>
      <vt:lpstr>Metropolitan</vt:lpstr>
      <vt:lpstr>Instructor Presence</vt:lpstr>
      <vt:lpstr>What Do Your Students See First?</vt:lpstr>
      <vt:lpstr>PowerPoint Presentation</vt:lpstr>
      <vt:lpstr>Think about…</vt:lpstr>
      <vt:lpstr>What Do Students Want?</vt:lpstr>
      <vt:lpstr>Real Student Feedback</vt:lpstr>
      <vt:lpstr>How Can We Make Better Connections? </vt:lpstr>
      <vt:lpstr>Office Hours</vt:lpstr>
      <vt:lpstr>PowerPoint Presentation</vt:lpstr>
      <vt:lpstr>Office Hours</vt:lpstr>
      <vt:lpstr>PowerPoint Presentation</vt:lpstr>
      <vt:lpstr>PowerPoint Presentation</vt:lpstr>
      <vt:lpstr>I am worried about my grade….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Instructor Presence</dc:title>
  <dc:creator>Judy Penn</dc:creator>
  <cp:lastModifiedBy>Penn, Judy</cp:lastModifiedBy>
  <cp:revision>52</cp:revision>
  <cp:lastPrinted>2016-01-29T02:05:09Z</cp:lastPrinted>
  <dcterms:created xsi:type="dcterms:W3CDTF">2016-01-26T23:14:39Z</dcterms:created>
  <dcterms:modified xsi:type="dcterms:W3CDTF">2016-02-01T17:22:15Z</dcterms:modified>
</cp:coreProperties>
</file>